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6" r:id="rId12"/>
    <p:sldId id="268" r:id="rId13"/>
    <p:sldId id="271" r:id="rId14"/>
    <p:sldId id="269" r:id="rId15"/>
    <p:sldId id="270" r:id="rId16"/>
    <p:sldId id="275" r:id="rId17"/>
    <p:sldId id="272" r:id="rId18"/>
    <p:sldId id="258" r:id="rId19"/>
    <p:sldId id="278" r:id="rId20"/>
    <p:sldId id="281" r:id="rId21"/>
    <p:sldId id="280" r:id="rId22"/>
    <p:sldId id="282" r:id="rId23"/>
    <p:sldId id="283" r:id="rId24"/>
    <p:sldId id="279" r:id="rId25"/>
    <p:sldId id="284" r:id="rId26"/>
    <p:sldId id="285" r:id="rId27"/>
    <p:sldId id="276" r:id="rId28"/>
    <p:sldId id="287" r:id="rId29"/>
    <p:sldId id="289" r:id="rId30"/>
    <p:sldId id="288" r:id="rId31"/>
    <p:sldId id="286" r:id="rId32"/>
    <p:sldId id="277" r:id="rId33"/>
    <p:sldId id="290" r:id="rId34"/>
    <p:sldId id="291" r:id="rId35"/>
    <p:sldId id="292" r:id="rId36"/>
    <p:sldId id="296" r:id="rId37"/>
    <p:sldId id="293" r:id="rId38"/>
    <p:sldId id="298" r:id="rId39"/>
    <p:sldId id="294" r:id="rId40"/>
    <p:sldId id="295" r:id="rId41"/>
    <p:sldId id="297" r:id="rId42"/>
    <p:sldId id="299" r:id="rId43"/>
    <p:sldId id="302" r:id="rId44"/>
    <p:sldId id="300" r:id="rId45"/>
    <p:sldId id="305" r:id="rId46"/>
    <p:sldId id="301" r:id="rId47"/>
    <p:sldId id="304" r:id="rId48"/>
    <p:sldId id="303" r:id="rId49"/>
    <p:sldId id="306" r:id="rId50"/>
    <p:sldId id="307" r:id="rId51"/>
    <p:sldId id="308" r:id="rId5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5079"/>
    <a:srgbClr val="2E75B5"/>
    <a:srgbClr val="5A9AD7"/>
    <a:srgbClr val="2F528F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D67FF-533D-498C-99AF-3F47C83F3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0653BE-397F-4726-B28A-659196973A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6A6D4-79C2-4EC7-AE08-661E4E4C9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CC098-B389-4BF4-97F0-07264763DB67}" type="datetimeFigureOut">
              <a:rPr lang="pt-BR" smtClean="0"/>
              <a:t>26/04/2019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05670-01C3-4C71-8DE6-91A93B3BE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EC16D-AE96-41B2-9D9C-EDBC19A3B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53C2-3D25-4C3D-81C6-0EFF1885F52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548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4D4D5-1AC0-4EE5-A3EC-B972A271B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6F037A-C935-4809-B183-35CAC2865A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271EB-0D69-4978-A253-910FEB454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CC098-B389-4BF4-97F0-07264763DB67}" type="datetimeFigureOut">
              <a:rPr lang="pt-BR" smtClean="0"/>
              <a:t>26/04/2019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DE577-ECB6-47E5-9DD1-E010E6048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9D538-1C1E-41ED-BC30-7D558A331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53C2-3D25-4C3D-81C6-0EFF1885F52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9099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78F704-4C20-4D06-A37B-D8EB13ED84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92C7B1-D434-44ED-84EA-CAEFD3B958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E337D-E646-408F-BE6A-3E8DA858D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CC098-B389-4BF4-97F0-07264763DB67}" type="datetimeFigureOut">
              <a:rPr lang="pt-BR" smtClean="0"/>
              <a:t>26/04/2019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134E2-4E12-471F-8719-4E07DCF02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C3661-BF00-42ED-A322-9B2CDD032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53C2-3D25-4C3D-81C6-0EFF1885F52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7348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0A350-BE95-4592-B056-E87B86A20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1570D-BF4D-46F6-A0ED-35C53498B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D4782-F40B-4D51-AB07-BB67EE9E1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CC098-B389-4BF4-97F0-07264763DB67}" type="datetimeFigureOut">
              <a:rPr lang="pt-BR" smtClean="0"/>
              <a:t>26/04/2019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C68CAF-CB0D-46E3-A3FC-FDB1A5D07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6D69E-AFCF-49CE-8054-FD56429A4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53C2-3D25-4C3D-81C6-0EFF1885F52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5860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C79E8-21F2-4FE4-9A4E-83A063906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928B5-5DA1-48D3-B4C3-2405B2D76F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C4469-E329-4BA7-B299-C9406DE29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CC098-B389-4BF4-97F0-07264763DB67}" type="datetimeFigureOut">
              <a:rPr lang="pt-BR" smtClean="0"/>
              <a:t>26/04/2019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CC0C4-8C2E-4F6B-A739-5EBDC2C85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98BD1-5E2D-4400-9F94-3C7497A18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53C2-3D25-4C3D-81C6-0EFF1885F52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4425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BF52C-9D26-4B8B-806A-D14CF39C1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E2F15-8C4D-454B-A816-1CDAA968F5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D541E1-3681-4B22-8F9F-457A68D95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7B5EC9-8AC8-471B-96CE-17933B46B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CC098-B389-4BF4-97F0-07264763DB67}" type="datetimeFigureOut">
              <a:rPr lang="pt-BR" smtClean="0"/>
              <a:t>26/04/2019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BFAA76-06B0-4D27-ACF7-B957B54E3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9D80D5-1976-43C0-9F4C-1CD7683FC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53C2-3D25-4C3D-81C6-0EFF1885F52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2099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78A4E-3A7C-4E3A-87BB-DCA6E99C5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A947C-8CA9-4843-814F-572933048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92AF7E-EDA8-4670-8B7B-7F1E47EC3E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F11A3D-7FBD-4673-9637-4C22A643EB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7DA8B0-C473-4CED-9E1E-69FB3A1DD6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393F8B-34C7-477E-9060-2D7E70C42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CC098-B389-4BF4-97F0-07264763DB67}" type="datetimeFigureOut">
              <a:rPr lang="pt-BR" smtClean="0"/>
              <a:t>26/04/2019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1747F0-4004-47BA-982B-C008AFC10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973FD0-41BA-48B5-875C-F614266A6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53C2-3D25-4C3D-81C6-0EFF1885F52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4062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FF448-6F8B-4A06-85E9-8B3CC0360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516636-B24D-400C-A759-19424EB2A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CC098-B389-4BF4-97F0-07264763DB67}" type="datetimeFigureOut">
              <a:rPr lang="pt-BR" smtClean="0"/>
              <a:t>26/04/2019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9D6D5-1F4C-42FB-9551-5C2C03160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0B95AC-1A12-4ED5-9AFB-3BFBDF785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53C2-3D25-4C3D-81C6-0EFF1885F52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4946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1AB2B6-D65F-457B-8C6F-65F1CC2AC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CC098-B389-4BF4-97F0-07264763DB67}" type="datetimeFigureOut">
              <a:rPr lang="pt-BR" smtClean="0"/>
              <a:t>26/04/2019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118FE5-97BD-4C02-8BF6-E0F7A87AA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4AA623-10CB-4A17-9840-316062CA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53C2-3D25-4C3D-81C6-0EFF1885F52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3459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50E8F-A952-450E-A7CA-CEDCFAF55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4A029-DA8C-4836-AE5C-D70716A8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3F052E-3E4E-4D85-A594-1DF43308F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376024-5D2E-4377-AC90-ED26A8634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CC098-B389-4BF4-97F0-07264763DB67}" type="datetimeFigureOut">
              <a:rPr lang="pt-BR" smtClean="0"/>
              <a:t>26/04/2019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351763-F7C4-43C8-A5AD-59E7806DE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2CC291-1A30-4FCB-A041-59E62D1DE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53C2-3D25-4C3D-81C6-0EFF1885F52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180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9BA37-DAA1-446E-9B5D-1D844F22B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E8D218-85DB-44EE-8424-BF8BEA6CEE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CDD4F-A6C6-45BB-90E4-5BC786A2A0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F1CD1-CBB2-4909-8415-88F16BE1F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CC098-B389-4BF4-97F0-07264763DB67}" type="datetimeFigureOut">
              <a:rPr lang="pt-BR" smtClean="0"/>
              <a:t>26/04/2019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65627B-7D8A-417C-8BF6-01571D126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B907BC-0726-4414-8296-E75B786D4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553C2-3D25-4C3D-81C6-0EFF1885F52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838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5DB2FF-C8E4-4414-BFF9-137ED192A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4BAD0-B243-4DCB-9BA9-D4358CB8A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3BB20-08AC-40EC-BD9E-5371F87ED7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CC098-B389-4BF4-97F0-07264763DB67}" type="datetimeFigureOut">
              <a:rPr lang="pt-BR" smtClean="0"/>
              <a:t>26/04/2019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F6850-ADA8-4B42-82F2-4B0E2DD3F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135DA-600A-41C9-99FB-46CDB6BD2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5553C2-3D25-4C3D-81C6-0EFF1885F52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8819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s://www.dezyre.com/data-science-in-python-tutorial/principal-component-analysis-tutoria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tylervigen.com/old-version.html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pilotorobo/pongplay/blob/master/screen_features.py" TargetMode="External"/><Relationship Id="rId5" Type="http://schemas.openxmlformats.org/officeDocument/2006/relationships/hyperlink" Target="https://medium.com/pilotorobo/pythonjogapong-parte-1-capturando-a-tela-e-extraindo-informa%C3%A7%C3%B5es-334135880144" TargetMode="External"/><Relationship Id="rId4" Type="http://schemas.openxmlformats.org/officeDocument/2006/relationships/hyperlink" Target="https://pong-2.com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-bcf.usc.edu/~gareth/ISL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gif"/><Relationship Id="rId4" Type="http://schemas.openxmlformats.org/officeDocument/2006/relationships/hyperlink" Target="https://github.com/ageron/handson-ml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s://thispersondoesnotexist.com/" TargetMode="Externa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kitaonrails.com/2014/05/02/off-topic-carreira-em-programacao-codificar-nao-e-programar#.U2hY5PldUvz" TargetMode="Externa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en.wikipedia.org/wiki/Arthur_Samuel" TargetMode="Externa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02E52-084D-4B82-AD79-A44A60E14778}"/>
              </a:ext>
            </a:extLst>
          </p:cNvPr>
          <p:cNvSpPr/>
          <p:nvPr/>
        </p:nvSpPr>
        <p:spPr>
          <a:xfrm>
            <a:off x="9989930" y="320040"/>
            <a:ext cx="1782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CompSci</a:t>
            </a:r>
            <a:endParaRPr lang="pt-B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C772F3-EE14-4601-B1E0-148CE9FF1548}"/>
              </a:ext>
            </a:extLst>
          </p:cNvPr>
          <p:cNvSpPr/>
          <p:nvPr/>
        </p:nvSpPr>
        <p:spPr>
          <a:xfrm>
            <a:off x="10412353" y="6260961"/>
            <a:ext cx="1483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Antonio L. Amadeu</a:t>
            </a:r>
            <a:endParaRPr lang="pt-BR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60482A-F293-4293-9BCA-DA8079DA80D3}"/>
              </a:ext>
            </a:extLst>
          </p:cNvPr>
          <p:cNvSpPr/>
          <p:nvPr/>
        </p:nvSpPr>
        <p:spPr>
          <a:xfrm>
            <a:off x="2942637" y="2398335"/>
            <a:ext cx="630672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Introdução ao ‘Machine Learning”</a:t>
            </a:r>
          </a:p>
          <a:p>
            <a:pPr algn="ctr"/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</a:p>
          <a:p>
            <a:pPr algn="ctr"/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Análise de Sentimento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75401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02E52-084D-4B82-AD79-A44A60E14778}"/>
              </a:ext>
            </a:extLst>
          </p:cNvPr>
          <p:cNvSpPr/>
          <p:nvPr/>
        </p:nvSpPr>
        <p:spPr>
          <a:xfrm>
            <a:off x="9989930" y="320040"/>
            <a:ext cx="1782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CompSci</a:t>
            </a:r>
            <a:endParaRPr lang="pt-B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C772F3-EE14-4601-B1E0-148CE9FF1548}"/>
              </a:ext>
            </a:extLst>
          </p:cNvPr>
          <p:cNvSpPr/>
          <p:nvPr/>
        </p:nvSpPr>
        <p:spPr>
          <a:xfrm>
            <a:off x="10412353" y="6260961"/>
            <a:ext cx="1483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Antonio L. Amadeu</a:t>
            </a:r>
            <a:endParaRPr lang="pt-BR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60482A-F293-4293-9BCA-DA8079DA80D3}"/>
              </a:ext>
            </a:extLst>
          </p:cNvPr>
          <p:cNvSpPr/>
          <p:nvPr/>
        </p:nvSpPr>
        <p:spPr>
          <a:xfrm>
            <a:off x="296164" y="1146263"/>
            <a:ext cx="56812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Machine Learning – Supervised Learning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9D068C-CCAE-4D95-942B-558B3E092BFA}"/>
              </a:ext>
            </a:extLst>
          </p:cNvPr>
          <p:cNvCxnSpPr/>
          <p:nvPr/>
        </p:nvCxnSpPr>
        <p:spPr>
          <a:xfrm>
            <a:off x="296164" y="1645920"/>
            <a:ext cx="9309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EB044F31-AFDB-4428-8F3F-547301FCB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64" y="1683914"/>
            <a:ext cx="11476626" cy="453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24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02E52-084D-4B82-AD79-A44A60E14778}"/>
              </a:ext>
            </a:extLst>
          </p:cNvPr>
          <p:cNvSpPr/>
          <p:nvPr/>
        </p:nvSpPr>
        <p:spPr>
          <a:xfrm>
            <a:off x="9989930" y="320040"/>
            <a:ext cx="1782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CompSci</a:t>
            </a:r>
            <a:endParaRPr lang="pt-B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C772F3-EE14-4601-B1E0-148CE9FF1548}"/>
              </a:ext>
            </a:extLst>
          </p:cNvPr>
          <p:cNvSpPr/>
          <p:nvPr/>
        </p:nvSpPr>
        <p:spPr>
          <a:xfrm>
            <a:off x="10412353" y="6260961"/>
            <a:ext cx="1483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Antonio L. Amadeu</a:t>
            </a:r>
            <a:endParaRPr lang="pt-BR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60482A-F293-4293-9BCA-DA8079DA80D3}"/>
              </a:ext>
            </a:extLst>
          </p:cNvPr>
          <p:cNvSpPr/>
          <p:nvPr/>
        </p:nvSpPr>
        <p:spPr>
          <a:xfrm>
            <a:off x="296164" y="1146263"/>
            <a:ext cx="59970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Machine Learning – Unsupervised Learning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9D068C-CCAE-4D95-942B-558B3E092BFA}"/>
              </a:ext>
            </a:extLst>
          </p:cNvPr>
          <p:cNvCxnSpPr/>
          <p:nvPr/>
        </p:nvCxnSpPr>
        <p:spPr>
          <a:xfrm>
            <a:off x="296164" y="1645920"/>
            <a:ext cx="9309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3091AF4-43A4-431A-A6FF-F705A1D01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64" y="1683913"/>
            <a:ext cx="11476626" cy="444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316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02E52-084D-4B82-AD79-A44A60E14778}"/>
              </a:ext>
            </a:extLst>
          </p:cNvPr>
          <p:cNvSpPr/>
          <p:nvPr/>
        </p:nvSpPr>
        <p:spPr>
          <a:xfrm>
            <a:off x="9989930" y="320040"/>
            <a:ext cx="1782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CompSci</a:t>
            </a:r>
            <a:endParaRPr lang="pt-B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C772F3-EE14-4601-B1E0-148CE9FF1548}"/>
              </a:ext>
            </a:extLst>
          </p:cNvPr>
          <p:cNvSpPr/>
          <p:nvPr/>
        </p:nvSpPr>
        <p:spPr>
          <a:xfrm>
            <a:off x="10412353" y="6260961"/>
            <a:ext cx="1483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Antonio L. Amadeu</a:t>
            </a:r>
            <a:endParaRPr lang="pt-BR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60482A-F293-4293-9BCA-DA8079DA80D3}"/>
              </a:ext>
            </a:extLst>
          </p:cNvPr>
          <p:cNvSpPr/>
          <p:nvPr/>
        </p:nvSpPr>
        <p:spPr>
          <a:xfrm>
            <a:off x="296164" y="1146263"/>
            <a:ext cx="43072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Machine Learning – Regressão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9D068C-CCAE-4D95-942B-558B3E092BFA}"/>
              </a:ext>
            </a:extLst>
          </p:cNvPr>
          <p:cNvCxnSpPr/>
          <p:nvPr/>
        </p:nvCxnSpPr>
        <p:spPr>
          <a:xfrm>
            <a:off x="296164" y="1645920"/>
            <a:ext cx="9309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Image result for Machine learning, Regression">
            <a:extLst>
              <a:ext uri="{FF2B5EF4-FFF2-40B4-BE49-F238E27FC236}">
                <a16:creationId xmlns:a16="http://schemas.microsoft.com/office/drawing/2014/main" id="{52565CCD-EA19-4933-AAC2-2BBC4CA57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64" y="1859381"/>
            <a:ext cx="3334896" cy="221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Machine learning, Regression">
            <a:extLst>
              <a:ext uri="{FF2B5EF4-FFF2-40B4-BE49-F238E27FC236}">
                <a16:creationId xmlns:a16="http://schemas.microsoft.com/office/drawing/2014/main" id="{9D01EB43-8600-4D87-9AD0-71D72C3BE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318" y="1859381"/>
            <a:ext cx="3334896" cy="221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Machine learning, Regression">
            <a:extLst>
              <a:ext uri="{FF2B5EF4-FFF2-40B4-BE49-F238E27FC236}">
                <a16:creationId xmlns:a16="http://schemas.microsoft.com/office/drawing/2014/main" id="{79B3953D-4372-4FB3-991E-A8148DDDF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561" y="1859381"/>
            <a:ext cx="3334896" cy="221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77EE843-A452-4B94-B69B-02328C011787}"/>
              </a:ext>
            </a:extLst>
          </p:cNvPr>
          <p:cNvCxnSpPr/>
          <p:nvPr/>
        </p:nvCxnSpPr>
        <p:spPr>
          <a:xfrm flipV="1">
            <a:off x="4306532" y="2084444"/>
            <a:ext cx="3144362" cy="152400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8B4048-C69F-45A1-B797-6ECAB6835529}"/>
              </a:ext>
            </a:extLst>
          </p:cNvPr>
          <p:cNvCxnSpPr>
            <a:cxnSpLocks/>
          </p:cNvCxnSpPr>
          <p:nvPr/>
        </p:nvCxnSpPr>
        <p:spPr>
          <a:xfrm flipV="1">
            <a:off x="8465574" y="1976291"/>
            <a:ext cx="3100883" cy="174031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Picture 2" descr="Image result for Machine learning, Regression">
            <a:extLst>
              <a:ext uri="{FF2B5EF4-FFF2-40B4-BE49-F238E27FC236}">
                <a16:creationId xmlns:a16="http://schemas.microsoft.com/office/drawing/2014/main" id="{13FD5E88-04CB-4F0E-AD24-88F33A3AC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612" y="4295624"/>
            <a:ext cx="3334896" cy="221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Machine learning, Regression">
            <a:extLst>
              <a:ext uri="{FF2B5EF4-FFF2-40B4-BE49-F238E27FC236}">
                <a16:creationId xmlns:a16="http://schemas.microsoft.com/office/drawing/2014/main" id="{3F86388E-55D7-4FDE-A431-37EB127D3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295625"/>
            <a:ext cx="3334896" cy="221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3DE0394-44C6-403A-94DB-8B81940B5B66}"/>
              </a:ext>
            </a:extLst>
          </p:cNvPr>
          <p:cNvCxnSpPr/>
          <p:nvPr/>
        </p:nvCxnSpPr>
        <p:spPr>
          <a:xfrm flipV="1">
            <a:off x="1980013" y="4390108"/>
            <a:ext cx="3144362" cy="152400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9AE054E-404A-4EB0-8387-065F7A779150}"/>
              </a:ext>
            </a:extLst>
          </p:cNvPr>
          <p:cNvCxnSpPr>
            <a:cxnSpLocks/>
          </p:cNvCxnSpPr>
          <p:nvPr/>
        </p:nvCxnSpPr>
        <p:spPr>
          <a:xfrm flipV="1">
            <a:off x="6403234" y="4755424"/>
            <a:ext cx="3202081" cy="150272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268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02E52-084D-4B82-AD79-A44A60E14778}"/>
              </a:ext>
            </a:extLst>
          </p:cNvPr>
          <p:cNvSpPr/>
          <p:nvPr/>
        </p:nvSpPr>
        <p:spPr>
          <a:xfrm>
            <a:off x="9989930" y="320040"/>
            <a:ext cx="1782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CompSci</a:t>
            </a:r>
            <a:endParaRPr lang="pt-B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C772F3-EE14-4601-B1E0-148CE9FF1548}"/>
              </a:ext>
            </a:extLst>
          </p:cNvPr>
          <p:cNvSpPr/>
          <p:nvPr/>
        </p:nvSpPr>
        <p:spPr>
          <a:xfrm>
            <a:off x="10412353" y="6260961"/>
            <a:ext cx="1483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Antonio L. Amadeu</a:t>
            </a:r>
            <a:endParaRPr lang="pt-BR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60482A-F293-4293-9BCA-DA8079DA80D3}"/>
              </a:ext>
            </a:extLst>
          </p:cNvPr>
          <p:cNvSpPr/>
          <p:nvPr/>
        </p:nvSpPr>
        <p:spPr>
          <a:xfrm>
            <a:off x="296164" y="1146263"/>
            <a:ext cx="43072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Machine Learning – Regressão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9D068C-CCAE-4D95-942B-558B3E092BFA}"/>
              </a:ext>
            </a:extLst>
          </p:cNvPr>
          <p:cNvCxnSpPr/>
          <p:nvPr/>
        </p:nvCxnSpPr>
        <p:spPr>
          <a:xfrm>
            <a:off x="296164" y="1645920"/>
            <a:ext cx="9309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Image result for Machine learning, regression">
            <a:extLst>
              <a:ext uri="{FF2B5EF4-FFF2-40B4-BE49-F238E27FC236}">
                <a16:creationId xmlns:a16="http://schemas.microsoft.com/office/drawing/2014/main" id="{DA5DC390-6EB6-46A4-9AAB-6B68F58CA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22" y="1870982"/>
            <a:ext cx="5182442" cy="285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B6FCC9-C1DA-4C13-80BC-6F6762503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737" y="2544907"/>
            <a:ext cx="4750940" cy="350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8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02E52-084D-4B82-AD79-A44A60E14778}"/>
              </a:ext>
            </a:extLst>
          </p:cNvPr>
          <p:cNvSpPr/>
          <p:nvPr/>
        </p:nvSpPr>
        <p:spPr>
          <a:xfrm>
            <a:off x="9989930" y="320040"/>
            <a:ext cx="1782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CompSci</a:t>
            </a:r>
            <a:endParaRPr lang="pt-B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C772F3-EE14-4601-B1E0-148CE9FF1548}"/>
              </a:ext>
            </a:extLst>
          </p:cNvPr>
          <p:cNvSpPr/>
          <p:nvPr/>
        </p:nvSpPr>
        <p:spPr>
          <a:xfrm>
            <a:off x="10412353" y="6260961"/>
            <a:ext cx="1483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Antonio L. Amadeu</a:t>
            </a:r>
            <a:endParaRPr lang="pt-BR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60482A-F293-4293-9BCA-DA8079DA80D3}"/>
              </a:ext>
            </a:extLst>
          </p:cNvPr>
          <p:cNvSpPr/>
          <p:nvPr/>
        </p:nvSpPr>
        <p:spPr>
          <a:xfrm>
            <a:off x="296164" y="1146263"/>
            <a:ext cx="46388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Machine Learning – Classificação</a:t>
            </a:r>
          </a:p>
        </p:txBody>
      </p:sp>
      <p:pic>
        <p:nvPicPr>
          <p:cNvPr id="8194" name="Picture 2" descr="Related image">
            <a:extLst>
              <a:ext uri="{FF2B5EF4-FFF2-40B4-BE49-F238E27FC236}">
                <a16:creationId xmlns:a16="http://schemas.microsoft.com/office/drawing/2014/main" id="{F58CB319-7965-4447-9CD1-6BF2CEFA7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26" y="1914033"/>
            <a:ext cx="601980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2E53988-4F8A-40A7-8B2A-741032B75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644" y="1645920"/>
            <a:ext cx="5057356" cy="37930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277360-A4F9-465F-8581-F997A418F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208" y="4099560"/>
            <a:ext cx="3905250" cy="2438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219F58-0BEE-44B2-8D5E-1BDC6A478349}"/>
              </a:ext>
            </a:extLst>
          </p:cNvPr>
          <p:cNvSpPr txBox="1"/>
          <p:nvPr/>
        </p:nvSpPr>
        <p:spPr>
          <a:xfrm>
            <a:off x="72101" y="3429000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KNN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2CE8D0-B33B-4313-88EE-0E0254F2A2DF}"/>
              </a:ext>
            </a:extLst>
          </p:cNvPr>
          <p:cNvSpPr txBox="1"/>
          <p:nvPr/>
        </p:nvSpPr>
        <p:spPr>
          <a:xfrm>
            <a:off x="5244685" y="4410853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Decision</a:t>
            </a:r>
          </a:p>
          <a:p>
            <a:pPr algn="ctr"/>
            <a:r>
              <a:rPr lang="pt-BR" dirty="0"/>
              <a:t>Tree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C82157-446B-4EEC-B607-9D7349323D99}"/>
              </a:ext>
            </a:extLst>
          </p:cNvPr>
          <p:cNvSpPr txBox="1"/>
          <p:nvPr/>
        </p:nvSpPr>
        <p:spPr>
          <a:xfrm>
            <a:off x="8327106" y="1891129"/>
            <a:ext cx="1003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Gradient</a:t>
            </a:r>
          </a:p>
          <a:p>
            <a:pPr algn="ctr"/>
            <a:r>
              <a:rPr lang="pt-BR" dirty="0"/>
              <a:t>Boosting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9D068C-CCAE-4D95-942B-558B3E092BFA}"/>
              </a:ext>
            </a:extLst>
          </p:cNvPr>
          <p:cNvCxnSpPr/>
          <p:nvPr/>
        </p:nvCxnSpPr>
        <p:spPr>
          <a:xfrm>
            <a:off x="296164" y="1645920"/>
            <a:ext cx="9309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697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02E52-084D-4B82-AD79-A44A60E14778}"/>
              </a:ext>
            </a:extLst>
          </p:cNvPr>
          <p:cNvSpPr/>
          <p:nvPr/>
        </p:nvSpPr>
        <p:spPr>
          <a:xfrm>
            <a:off x="9989930" y="320040"/>
            <a:ext cx="1782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CompSci</a:t>
            </a:r>
            <a:endParaRPr lang="pt-B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C772F3-EE14-4601-B1E0-148CE9FF1548}"/>
              </a:ext>
            </a:extLst>
          </p:cNvPr>
          <p:cNvSpPr/>
          <p:nvPr/>
        </p:nvSpPr>
        <p:spPr>
          <a:xfrm>
            <a:off x="10412353" y="6260961"/>
            <a:ext cx="1483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Antonio L. Amadeu</a:t>
            </a:r>
            <a:endParaRPr lang="pt-BR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60482A-F293-4293-9BCA-DA8079DA80D3}"/>
              </a:ext>
            </a:extLst>
          </p:cNvPr>
          <p:cNvSpPr/>
          <p:nvPr/>
        </p:nvSpPr>
        <p:spPr>
          <a:xfrm>
            <a:off x="296164" y="1146263"/>
            <a:ext cx="48070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Machine Learning – Agrupamento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9D068C-CCAE-4D95-942B-558B3E092BFA}"/>
              </a:ext>
            </a:extLst>
          </p:cNvPr>
          <p:cNvCxnSpPr/>
          <p:nvPr/>
        </p:nvCxnSpPr>
        <p:spPr>
          <a:xfrm>
            <a:off x="296164" y="1645920"/>
            <a:ext cx="9309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Image result for machine learning clustering">
            <a:extLst>
              <a:ext uri="{FF2B5EF4-FFF2-40B4-BE49-F238E27FC236}">
                <a16:creationId xmlns:a16="http://schemas.microsoft.com/office/drawing/2014/main" id="{50E3E2FA-2542-40FB-A820-1F540AFBE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846" y="2585083"/>
            <a:ext cx="5092421" cy="350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483EC4-CBEF-4405-9AE9-277C1EAF27FF}"/>
              </a:ext>
            </a:extLst>
          </p:cNvPr>
          <p:cNvSpPr txBox="1"/>
          <p:nvPr/>
        </p:nvSpPr>
        <p:spPr>
          <a:xfrm>
            <a:off x="4973046" y="1930836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K - Means</a:t>
            </a:r>
          </a:p>
        </p:txBody>
      </p:sp>
    </p:spTree>
    <p:extLst>
      <p:ext uri="{BB962C8B-B14F-4D97-AF65-F5344CB8AC3E}">
        <p14:creationId xmlns:p14="http://schemas.microsoft.com/office/powerpoint/2010/main" val="2540875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02E52-084D-4B82-AD79-A44A60E14778}"/>
              </a:ext>
            </a:extLst>
          </p:cNvPr>
          <p:cNvSpPr/>
          <p:nvPr/>
        </p:nvSpPr>
        <p:spPr>
          <a:xfrm>
            <a:off x="9989930" y="320040"/>
            <a:ext cx="1782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CompSci</a:t>
            </a:r>
            <a:endParaRPr lang="pt-B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C772F3-EE14-4601-B1E0-148CE9FF1548}"/>
              </a:ext>
            </a:extLst>
          </p:cNvPr>
          <p:cNvSpPr/>
          <p:nvPr/>
        </p:nvSpPr>
        <p:spPr>
          <a:xfrm>
            <a:off x="10412353" y="6260961"/>
            <a:ext cx="1483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Antonio L. Amadeu</a:t>
            </a:r>
            <a:endParaRPr lang="pt-BR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60482A-F293-4293-9BCA-DA8079DA80D3}"/>
              </a:ext>
            </a:extLst>
          </p:cNvPr>
          <p:cNvSpPr/>
          <p:nvPr/>
        </p:nvSpPr>
        <p:spPr>
          <a:xfrm>
            <a:off x="296164" y="1146263"/>
            <a:ext cx="60173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Machine Learning – Agrupamento - Prática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9D068C-CCAE-4D95-942B-558B3E092BFA}"/>
              </a:ext>
            </a:extLst>
          </p:cNvPr>
          <p:cNvCxnSpPr/>
          <p:nvPr/>
        </p:nvCxnSpPr>
        <p:spPr>
          <a:xfrm>
            <a:off x="296164" y="1645920"/>
            <a:ext cx="9309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614984D-7FE4-4BA4-9EBD-640865283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886" y="2560689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1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02E52-084D-4B82-AD79-A44A60E14778}"/>
              </a:ext>
            </a:extLst>
          </p:cNvPr>
          <p:cNvSpPr/>
          <p:nvPr/>
        </p:nvSpPr>
        <p:spPr>
          <a:xfrm>
            <a:off x="9989930" y="320040"/>
            <a:ext cx="1782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CompSci</a:t>
            </a:r>
            <a:endParaRPr lang="pt-B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C772F3-EE14-4601-B1E0-148CE9FF1548}"/>
              </a:ext>
            </a:extLst>
          </p:cNvPr>
          <p:cNvSpPr/>
          <p:nvPr/>
        </p:nvSpPr>
        <p:spPr>
          <a:xfrm>
            <a:off x="10412353" y="6260961"/>
            <a:ext cx="1483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Antonio L. Amadeu</a:t>
            </a:r>
            <a:endParaRPr lang="pt-BR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60482A-F293-4293-9BCA-DA8079DA80D3}"/>
              </a:ext>
            </a:extLst>
          </p:cNvPr>
          <p:cNvSpPr/>
          <p:nvPr/>
        </p:nvSpPr>
        <p:spPr>
          <a:xfrm>
            <a:off x="296164" y="1146263"/>
            <a:ext cx="63735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Machine Learning – Underfitting e Overfitting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9D068C-CCAE-4D95-942B-558B3E092BFA}"/>
              </a:ext>
            </a:extLst>
          </p:cNvPr>
          <p:cNvCxnSpPr/>
          <p:nvPr/>
        </p:nvCxnSpPr>
        <p:spPr>
          <a:xfrm>
            <a:off x="296164" y="1645920"/>
            <a:ext cx="9309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2D0D369-F4BF-4D76-953A-92A10935B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261" y="2027904"/>
            <a:ext cx="9372600" cy="2133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A64E6C-0038-480D-A300-2E68E5E1B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261" y="4191764"/>
            <a:ext cx="9563092" cy="23461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CB7462-20DF-4757-9854-16EAC62E9A10}"/>
              </a:ext>
            </a:extLst>
          </p:cNvPr>
          <p:cNvSpPr txBox="1"/>
          <p:nvPr/>
        </p:nvSpPr>
        <p:spPr>
          <a:xfrm>
            <a:off x="10221861" y="2725372"/>
            <a:ext cx="113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Regressão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F48880-9258-4062-B45F-18C3189D0A50}"/>
              </a:ext>
            </a:extLst>
          </p:cNvPr>
          <p:cNvSpPr txBox="1"/>
          <p:nvPr/>
        </p:nvSpPr>
        <p:spPr>
          <a:xfrm>
            <a:off x="10221861" y="4915261"/>
            <a:ext cx="136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Classificação</a:t>
            </a:r>
          </a:p>
        </p:txBody>
      </p:sp>
    </p:spTree>
    <p:extLst>
      <p:ext uri="{BB962C8B-B14F-4D97-AF65-F5344CB8AC3E}">
        <p14:creationId xmlns:p14="http://schemas.microsoft.com/office/powerpoint/2010/main" val="841392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02E52-084D-4B82-AD79-A44A60E14778}"/>
              </a:ext>
            </a:extLst>
          </p:cNvPr>
          <p:cNvSpPr/>
          <p:nvPr/>
        </p:nvSpPr>
        <p:spPr>
          <a:xfrm>
            <a:off x="9989930" y="320040"/>
            <a:ext cx="1782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CompSci</a:t>
            </a:r>
            <a:endParaRPr lang="pt-B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C772F3-EE14-4601-B1E0-148CE9FF1548}"/>
              </a:ext>
            </a:extLst>
          </p:cNvPr>
          <p:cNvSpPr/>
          <p:nvPr/>
        </p:nvSpPr>
        <p:spPr>
          <a:xfrm>
            <a:off x="10412353" y="6260961"/>
            <a:ext cx="1483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Antonio L. Amadeu</a:t>
            </a:r>
            <a:endParaRPr lang="pt-BR" sz="1200" dirty="0"/>
          </a:p>
        </p:txBody>
      </p:sp>
      <p:sp>
        <p:nvSpPr>
          <p:cNvPr id="2" name="AutoShape 2" descr="https://s3-ap-south-1.amazonaws.com/av-blog-media/wp-content/uploads/2017/04/04085751/dl3.png">
            <a:extLst>
              <a:ext uri="{FF2B5EF4-FFF2-40B4-BE49-F238E27FC236}">
                <a16:creationId xmlns:a16="http://schemas.microsoft.com/office/drawing/2014/main" id="{97922DB5-43DE-4D73-8ED3-862D11C44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1D3397-24CA-44F6-B5BC-57C4879C1DA2}"/>
              </a:ext>
            </a:extLst>
          </p:cNvPr>
          <p:cNvSpPr/>
          <p:nvPr/>
        </p:nvSpPr>
        <p:spPr>
          <a:xfrm>
            <a:off x="296164" y="1146263"/>
            <a:ext cx="31934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Preparação dos dados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D58EB8-7158-4AFF-8331-5269FC6A543C}"/>
              </a:ext>
            </a:extLst>
          </p:cNvPr>
          <p:cNvCxnSpPr/>
          <p:nvPr/>
        </p:nvCxnSpPr>
        <p:spPr>
          <a:xfrm>
            <a:off x="296164" y="1645920"/>
            <a:ext cx="9309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36C3203-1912-4CCE-82B0-7F54FA5EE649}"/>
              </a:ext>
            </a:extLst>
          </p:cNvPr>
          <p:cNvSpPr txBox="1"/>
          <p:nvPr/>
        </p:nvSpPr>
        <p:spPr>
          <a:xfrm>
            <a:off x="433633" y="2177592"/>
            <a:ext cx="944675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Missing Data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pt-BR" dirty="0"/>
              <a:t>Remover as linhas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pt-BR" dirty="0"/>
              <a:t>Acrescentar valores médios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pt-BR" dirty="0"/>
              <a:t>Recorrer à regressão linear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Outliers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pt-BR" dirty="0"/>
              <a:t>Remover as linhas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pt-BR" dirty="0"/>
              <a:t>Média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Variáveis categóricas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pt-BR" dirty="0"/>
              <a:t>One Hot Encoding 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Normalização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pt-BR" dirty="0"/>
              <a:t>Colocar todos os valores entre determinada faixa de valores, por exemplo, idade e altura*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41938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02E52-084D-4B82-AD79-A44A60E14778}"/>
              </a:ext>
            </a:extLst>
          </p:cNvPr>
          <p:cNvSpPr/>
          <p:nvPr/>
        </p:nvSpPr>
        <p:spPr>
          <a:xfrm>
            <a:off x="9989930" y="320040"/>
            <a:ext cx="1782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CompSci</a:t>
            </a:r>
            <a:endParaRPr lang="pt-B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C772F3-EE14-4601-B1E0-148CE9FF1548}"/>
              </a:ext>
            </a:extLst>
          </p:cNvPr>
          <p:cNvSpPr/>
          <p:nvPr/>
        </p:nvSpPr>
        <p:spPr>
          <a:xfrm>
            <a:off x="10412353" y="6260961"/>
            <a:ext cx="1483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Antonio L. Amadeu</a:t>
            </a:r>
            <a:endParaRPr lang="pt-BR" sz="1200" dirty="0"/>
          </a:p>
        </p:txBody>
      </p:sp>
      <p:sp>
        <p:nvSpPr>
          <p:cNvPr id="2" name="AutoShape 2" descr="https://s3-ap-south-1.amazonaws.com/av-blog-media/wp-content/uploads/2017/04/04085751/dl3.png">
            <a:extLst>
              <a:ext uri="{FF2B5EF4-FFF2-40B4-BE49-F238E27FC236}">
                <a16:creationId xmlns:a16="http://schemas.microsoft.com/office/drawing/2014/main" id="{97922DB5-43DE-4D73-8ED3-862D11C44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1D3397-24CA-44F6-B5BC-57C4879C1DA2}"/>
              </a:ext>
            </a:extLst>
          </p:cNvPr>
          <p:cNvSpPr/>
          <p:nvPr/>
        </p:nvSpPr>
        <p:spPr>
          <a:xfrm>
            <a:off x="296164" y="1146263"/>
            <a:ext cx="90308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Preparação dos dados – Variáveis categóricas - One Hot Encoding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D58EB8-7158-4AFF-8331-5269FC6A543C}"/>
              </a:ext>
            </a:extLst>
          </p:cNvPr>
          <p:cNvCxnSpPr/>
          <p:nvPr/>
        </p:nvCxnSpPr>
        <p:spPr>
          <a:xfrm>
            <a:off x="296164" y="1645920"/>
            <a:ext cx="9309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9CC4DD9-8B77-4CD0-AF2D-3A7E247641B0}"/>
              </a:ext>
            </a:extLst>
          </p:cNvPr>
          <p:cNvSpPr txBox="1"/>
          <p:nvPr/>
        </p:nvSpPr>
        <p:spPr>
          <a:xfrm>
            <a:off x="424206" y="2168165"/>
            <a:ext cx="6752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Temos as seguintes features:</a:t>
            </a:r>
          </a:p>
          <a:p>
            <a:endParaRPr lang="pt-BR" dirty="0"/>
          </a:p>
          <a:p>
            <a:r>
              <a:rPr lang="pt-BR" dirty="0"/>
              <a:t>['color','size','price’] onde temos como ‘color’: [Azul’,Verde’,Vermelho']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0BF0EE-CA5C-4A96-97C2-3A51B0BB08ED}"/>
              </a:ext>
            </a:extLst>
          </p:cNvPr>
          <p:cNvSpPr txBox="1"/>
          <p:nvPr/>
        </p:nvSpPr>
        <p:spPr>
          <a:xfrm>
            <a:off x="499621" y="3893270"/>
            <a:ext cx="650857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Transformando a ´feature categórica ‘color’ para One Hot Encoding:</a:t>
            </a:r>
          </a:p>
          <a:p>
            <a:endParaRPr lang="pt-BR" dirty="0"/>
          </a:p>
          <a:p>
            <a:r>
              <a:rPr lang="pt-BR" dirty="0"/>
              <a:t>[Azul, Verde, Vermelho] – Headers</a:t>
            </a:r>
          </a:p>
          <a:p>
            <a:r>
              <a:rPr lang="pt-BR" dirty="0"/>
              <a:t>[   1  ,     0     ,        0        ] – Azul</a:t>
            </a:r>
          </a:p>
          <a:p>
            <a:r>
              <a:rPr lang="pt-BR" dirty="0"/>
              <a:t>[   0  ,     1     ,        0        ] - Verde</a:t>
            </a:r>
          </a:p>
          <a:p>
            <a:r>
              <a:rPr lang="pt-BR" dirty="0"/>
              <a:t>[   0  ,     0     ,        1        ] - Vermelho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5248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02E52-084D-4B82-AD79-A44A60E14778}"/>
              </a:ext>
            </a:extLst>
          </p:cNvPr>
          <p:cNvSpPr/>
          <p:nvPr/>
        </p:nvSpPr>
        <p:spPr>
          <a:xfrm>
            <a:off x="9989930" y="320040"/>
            <a:ext cx="1782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CompSci</a:t>
            </a:r>
            <a:endParaRPr lang="pt-B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C772F3-EE14-4601-B1E0-148CE9FF1548}"/>
              </a:ext>
            </a:extLst>
          </p:cNvPr>
          <p:cNvSpPr/>
          <p:nvPr/>
        </p:nvSpPr>
        <p:spPr>
          <a:xfrm>
            <a:off x="10412353" y="6260961"/>
            <a:ext cx="1483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Antonio L. Amadeu</a:t>
            </a:r>
            <a:endParaRPr lang="pt-BR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60482A-F293-4293-9BCA-DA8079DA80D3}"/>
              </a:ext>
            </a:extLst>
          </p:cNvPr>
          <p:cNvSpPr/>
          <p:nvPr/>
        </p:nvSpPr>
        <p:spPr>
          <a:xfrm>
            <a:off x="296164" y="789304"/>
            <a:ext cx="587289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Instrutor: 		Antonio Luis Amadeu</a:t>
            </a: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Carga horária: 	8 à 10 horas.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882314-BF44-47F2-A705-4C27ECE73749}"/>
              </a:ext>
            </a:extLst>
          </p:cNvPr>
          <p:cNvSpPr txBox="1"/>
          <p:nvPr/>
        </p:nvSpPr>
        <p:spPr>
          <a:xfrm>
            <a:off x="296164" y="2091412"/>
            <a:ext cx="7509556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Bio: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Formado em Ciências da Computação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Atualmente cursa Matemática Aplicada e Computacional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Atuou em várias Multinacionais: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Unilever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TE Connectivity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Microsoft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Samsung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Allianz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7AAAC3-31A5-475F-8AE6-A09488BA87E8}"/>
              </a:ext>
            </a:extLst>
          </p:cNvPr>
          <p:cNvSpPr txBox="1"/>
          <p:nvPr/>
        </p:nvSpPr>
        <p:spPr>
          <a:xfrm>
            <a:off x="296164" y="5486400"/>
            <a:ext cx="9309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Há mais de 5 anos como cientista de dados e especialista em IoT.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9D068C-CCAE-4D95-942B-558B3E092BFA}"/>
              </a:ext>
            </a:extLst>
          </p:cNvPr>
          <p:cNvCxnSpPr/>
          <p:nvPr/>
        </p:nvCxnSpPr>
        <p:spPr>
          <a:xfrm>
            <a:off x="296164" y="1645920"/>
            <a:ext cx="9309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324556-CA68-4B15-961B-1181002E20F8}"/>
              </a:ext>
            </a:extLst>
          </p:cNvPr>
          <p:cNvCxnSpPr/>
          <p:nvPr/>
        </p:nvCxnSpPr>
        <p:spPr>
          <a:xfrm>
            <a:off x="296164" y="5476240"/>
            <a:ext cx="9309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F31D1F46-FE1C-427D-92C7-EC3B6DA36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749" y="1108799"/>
            <a:ext cx="1073221" cy="148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16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02E52-084D-4B82-AD79-A44A60E14778}"/>
              </a:ext>
            </a:extLst>
          </p:cNvPr>
          <p:cNvSpPr/>
          <p:nvPr/>
        </p:nvSpPr>
        <p:spPr>
          <a:xfrm>
            <a:off x="9989930" y="320040"/>
            <a:ext cx="1782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CompSci</a:t>
            </a:r>
            <a:endParaRPr lang="pt-B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C772F3-EE14-4601-B1E0-148CE9FF1548}"/>
              </a:ext>
            </a:extLst>
          </p:cNvPr>
          <p:cNvSpPr/>
          <p:nvPr/>
        </p:nvSpPr>
        <p:spPr>
          <a:xfrm>
            <a:off x="10412353" y="6260961"/>
            <a:ext cx="1483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Antonio L. Amadeu</a:t>
            </a:r>
            <a:endParaRPr lang="pt-BR" sz="1200" dirty="0"/>
          </a:p>
        </p:txBody>
      </p:sp>
      <p:sp>
        <p:nvSpPr>
          <p:cNvPr id="2" name="AutoShape 2" descr="https://s3-ap-south-1.amazonaws.com/av-blog-media/wp-content/uploads/2017/04/04085751/dl3.png">
            <a:extLst>
              <a:ext uri="{FF2B5EF4-FFF2-40B4-BE49-F238E27FC236}">
                <a16:creationId xmlns:a16="http://schemas.microsoft.com/office/drawing/2014/main" id="{97922DB5-43DE-4D73-8ED3-862D11C44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1D3397-24CA-44F6-B5BC-57C4879C1DA2}"/>
              </a:ext>
            </a:extLst>
          </p:cNvPr>
          <p:cNvSpPr/>
          <p:nvPr/>
        </p:nvSpPr>
        <p:spPr>
          <a:xfrm>
            <a:off x="296164" y="1146263"/>
            <a:ext cx="90308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Preparação dos dados – Variáveis categóricas - One Hot Encoding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D58EB8-7158-4AFF-8331-5269FC6A543C}"/>
              </a:ext>
            </a:extLst>
          </p:cNvPr>
          <p:cNvCxnSpPr/>
          <p:nvPr/>
        </p:nvCxnSpPr>
        <p:spPr>
          <a:xfrm>
            <a:off x="296164" y="1645920"/>
            <a:ext cx="9309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530F12-8C8E-47BD-95A0-EF56D528E3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827658"/>
              </p:ext>
            </p:extLst>
          </p:nvPr>
        </p:nvGraphicFramePr>
        <p:xfrm>
          <a:off x="407402" y="1944296"/>
          <a:ext cx="9309151" cy="4313490"/>
        </p:xfrm>
        <a:graphic>
          <a:graphicData uri="http://schemas.openxmlformats.org/drawingml/2006/table">
            <a:tbl>
              <a:tblPr/>
              <a:tblGrid>
                <a:gridCol w="1115878">
                  <a:extLst>
                    <a:ext uri="{9D8B030D-6E8A-4147-A177-3AD203B41FA5}">
                      <a16:colId xmlns:a16="http://schemas.microsoft.com/office/drawing/2014/main" val="2290338961"/>
                    </a:ext>
                  </a:extLst>
                </a:gridCol>
                <a:gridCol w="8193273">
                  <a:extLst>
                    <a:ext uri="{9D8B030D-6E8A-4147-A177-3AD203B41FA5}">
                      <a16:colId xmlns:a16="http://schemas.microsoft.com/office/drawing/2014/main" val="1624778202"/>
                    </a:ext>
                  </a:extLst>
                </a:gridCol>
              </a:tblGrid>
              <a:tr h="2991469">
                <a:tc>
                  <a:txBody>
                    <a:bodyPr/>
                    <a:lstStyle/>
                    <a:p>
                      <a:pPr algn="ctr" fontAlgn="base"/>
                      <a:r>
                        <a:rPr lang="pt-BR" sz="1400">
                          <a:solidFill>
                            <a:srgbClr val="5499DE"/>
                          </a:solidFill>
                          <a:effectLst/>
                          <a:latin typeface="inherit"/>
                        </a:rPr>
                        <a:t>1</a:t>
                      </a:r>
                    </a:p>
                    <a:p>
                      <a:pPr algn="ctr" fontAlgn="base"/>
                      <a:r>
                        <a:rPr lang="pt-BR" sz="1400">
                          <a:solidFill>
                            <a:srgbClr val="317CC5"/>
                          </a:solidFill>
                          <a:effectLst/>
                          <a:latin typeface="inherit"/>
                        </a:rPr>
                        <a:t>2</a:t>
                      </a:r>
                    </a:p>
                    <a:p>
                      <a:pPr algn="ctr" fontAlgn="base"/>
                      <a:r>
                        <a:rPr lang="pt-BR" sz="1400">
                          <a:solidFill>
                            <a:srgbClr val="5499DE"/>
                          </a:solidFill>
                          <a:effectLst/>
                          <a:latin typeface="inherit"/>
                        </a:rPr>
                        <a:t>3</a:t>
                      </a:r>
                    </a:p>
                    <a:p>
                      <a:pPr algn="ctr" fontAlgn="base"/>
                      <a:r>
                        <a:rPr lang="pt-BR" sz="1400">
                          <a:solidFill>
                            <a:srgbClr val="317CC5"/>
                          </a:solidFill>
                          <a:effectLst/>
                          <a:latin typeface="inherit"/>
                        </a:rPr>
                        <a:t>4</a:t>
                      </a:r>
                    </a:p>
                    <a:p>
                      <a:pPr algn="ctr" fontAlgn="base"/>
                      <a:r>
                        <a:rPr lang="pt-BR" sz="1400">
                          <a:solidFill>
                            <a:srgbClr val="5499DE"/>
                          </a:solidFill>
                          <a:effectLst/>
                          <a:latin typeface="inherit"/>
                        </a:rPr>
                        <a:t>5</a:t>
                      </a:r>
                    </a:p>
                    <a:p>
                      <a:pPr algn="ctr" fontAlgn="base"/>
                      <a:r>
                        <a:rPr lang="pt-BR" sz="1400">
                          <a:solidFill>
                            <a:srgbClr val="317CC5"/>
                          </a:solidFill>
                          <a:effectLst/>
                          <a:latin typeface="inherit"/>
                        </a:rPr>
                        <a:t>6</a:t>
                      </a:r>
                    </a:p>
                    <a:p>
                      <a:pPr algn="ctr" fontAlgn="base"/>
                      <a:r>
                        <a:rPr lang="pt-BR" sz="1400">
                          <a:solidFill>
                            <a:srgbClr val="5499DE"/>
                          </a:solidFill>
                          <a:effectLst/>
                          <a:latin typeface="inherit"/>
                        </a:rPr>
                        <a:t>7</a:t>
                      </a:r>
                    </a:p>
                    <a:p>
                      <a:pPr algn="ctr" fontAlgn="base"/>
                      <a:r>
                        <a:rPr lang="pt-BR" sz="1400">
                          <a:solidFill>
                            <a:srgbClr val="317CC5"/>
                          </a:solidFill>
                          <a:effectLst/>
                          <a:latin typeface="inherit"/>
                        </a:rPr>
                        <a:t>8</a:t>
                      </a:r>
                    </a:p>
                    <a:p>
                      <a:pPr algn="ctr" fontAlgn="base"/>
                      <a:r>
                        <a:rPr lang="pt-BR" sz="1400">
                          <a:solidFill>
                            <a:srgbClr val="5499DE"/>
                          </a:solidFill>
                          <a:effectLst/>
                          <a:latin typeface="inherit"/>
                        </a:rPr>
                        <a:t>9</a:t>
                      </a:r>
                    </a:p>
                    <a:p>
                      <a:pPr algn="ctr" fontAlgn="base"/>
                      <a:r>
                        <a:rPr lang="pt-BR" sz="1400">
                          <a:solidFill>
                            <a:srgbClr val="317CC5"/>
                          </a:solidFill>
                          <a:effectLst/>
                          <a:latin typeface="inherit"/>
                        </a:rPr>
                        <a:t>10</a:t>
                      </a:r>
                    </a:p>
                    <a:p>
                      <a:pPr algn="ctr" fontAlgn="base"/>
                      <a:r>
                        <a:rPr lang="pt-BR" sz="1400">
                          <a:solidFill>
                            <a:srgbClr val="5499DE"/>
                          </a:solidFill>
                          <a:effectLst/>
                          <a:latin typeface="inherit"/>
                        </a:rPr>
                        <a:t>11</a:t>
                      </a:r>
                    </a:p>
                    <a:p>
                      <a:pPr algn="ctr" fontAlgn="base"/>
                      <a:r>
                        <a:rPr lang="pt-BR" sz="1400">
                          <a:solidFill>
                            <a:srgbClr val="317CC5"/>
                          </a:solidFill>
                          <a:effectLst/>
                          <a:latin typeface="inherit"/>
                        </a:rPr>
                        <a:t>12</a:t>
                      </a:r>
                    </a:p>
                    <a:p>
                      <a:pPr algn="ctr" fontAlgn="base"/>
                      <a:r>
                        <a:rPr lang="pt-BR" sz="1400">
                          <a:solidFill>
                            <a:srgbClr val="5499DE"/>
                          </a:solidFill>
                          <a:effectLst/>
                          <a:latin typeface="inherit"/>
                        </a:rPr>
                        <a:t>13</a:t>
                      </a:r>
                    </a:p>
                    <a:p>
                      <a:pPr algn="ctr" fontAlgn="base"/>
                      <a:r>
                        <a:rPr lang="pt-BR" sz="1400">
                          <a:solidFill>
                            <a:srgbClr val="317CC5"/>
                          </a:solidFill>
                          <a:effectLst/>
                          <a:latin typeface="inherit"/>
                        </a:rPr>
                        <a:t>14</a:t>
                      </a:r>
                    </a:p>
                    <a:p>
                      <a:pPr algn="ctr" fontAlgn="base"/>
                      <a:r>
                        <a:rPr lang="pt-BR" sz="1400">
                          <a:solidFill>
                            <a:srgbClr val="5499DE"/>
                          </a:solidFill>
                          <a:effectLst/>
                          <a:latin typeface="inherit"/>
                        </a:rPr>
                        <a:t>15</a:t>
                      </a:r>
                    </a:p>
                    <a:p>
                      <a:pPr algn="ctr" fontAlgn="base"/>
                      <a:r>
                        <a:rPr lang="pt-BR" sz="1400">
                          <a:solidFill>
                            <a:srgbClr val="317CC5"/>
                          </a:solidFill>
                          <a:effectLst/>
                          <a:latin typeface="inherit"/>
                        </a:rPr>
                        <a:t>16</a:t>
                      </a:r>
                    </a:p>
                    <a:p>
                      <a:pPr algn="ctr" fontAlgn="base"/>
                      <a:r>
                        <a:rPr lang="pt-BR" sz="1400">
                          <a:solidFill>
                            <a:srgbClr val="5499DE"/>
                          </a:solidFill>
                          <a:effectLst/>
                          <a:latin typeface="inherit"/>
                        </a:rPr>
                        <a:t>17</a:t>
                      </a:r>
                    </a:p>
                    <a:p>
                      <a:pPr algn="ctr" fontAlgn="base"/>
                      <a:r>
                        <a:rPr lang="pt-BR" sz="1400">
                          <a:solidFill>
                            <a:srgbClr val="317CC5"/>
                          </a:solidFill>
                          <a:effectLst/>
                          <a:latin typeface="inherit"/>
                        </a:rPr>
                        <a:t>18</a:t>
                      </a:r>
                    </a:p>
                    <a:p>
                      <a:pPr algn="ctr" fontAlgn="base"/>
                      <a:r>
                        <a:rPr lang="pt-BR" sz="1400">
                          <a:solidFill>
                            <a:srgbClr val="5499DE"/>
                          </a:solidFill>
                          <a:effectLst/>
                          <a:latin typeface="inherit"/>
                        </a:rPr>
                        <a:t>19</a:t>
                      </a:r>
                    </a:p>
                    <a:p>
                      <a:pPr algn="ctr" fontAlgn="base"/>
                      <a:r>
                        <a:rPr lang="pt-BR" sz="1400">
                          <a:solidFill>
                            <a:srgbClr val="317CC5"/>
                          </a:solidFill>
                          <a:effectLst/>
                          <a:latin typeface="inherit"/>
                        </a:rPr>
                        <a:t>20</a:t>
                      </a:r>
                    </a:p>
                  </a:txBody>
                  <a:tcPr marL="46291" marR="46291" marT="23145" marB="231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pt-BR" sz="1400" dirty="0">
                          <a:solidFill>
                            <a:srgbClr val="004ED0"/>
                          </a:solidFill>
                          <a:effectLst/>
                          <a:latin typeface="inherit"/>
                        </a:rPr>
                        <a:t>from numpy import </a:t>
                      </a:r>
                      <a:r>
                        <a:rPr lang="pt-BR" sz="14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array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base"/>
                      <a:r>
                        <a:rPr lang="pt-BR" sz="1400" dirty="0">
                          <a:solidFill>
                            <a:srgbClr val="004ED0"/>
                          </a:solidFill>
                          <a:effectLst/>
                          <a:latin typeface="inherit"/>
                        </a:rPr>
                        <a:t>from numpy import argmax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base"/>
                      <a:r>
                        <a:rPr lang="pt-BR" sz="1400" dirty="0">
                          <a:solidFill>
                            <a:srgbClr val="004ED0"/>
                          </a:solidFill>
                          <a:effectLst/>
                          <a:latin typeface="inherit"/>
                        </a:rPr>
                        <a:t>from </a:t>
                      </a:r>
                      <a:r>
                        <a:rPr lang="pt-BR" sz="1400" dirty="0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sklearn</a:t>
                      </a:r>
                      <a:r>
                        <a:rPr lang="pt-BR" sz="14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.</a:t>
                      </a:r>
                      <a:r>
                        <a:rPr lang="pt-BR" sz="1400" dirty="0">
                          <a:solidFill>
                            <a:srgbClr val="004ED0"/>
                          </a:solidFill>
                          <a:effectLst/>
                          <a:latin typeface="inherit"/>
                        </a:rPr>
                        <a:t>preprocessing import LabelEncoder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base"/>
                      <a:r>
                        <a:rPr lang="pt-BR" sz="1400" dirty="0">
                          <a:solidFill>
                            <a:srgbClr val="004ED0"/>
                          </a:solidFill>
                          <a:effectLst/>
                          <a:latin typeface="inherit"/>
                        </a:rPr>
                        <a:t>from </a:t>
                      </a:r>
                      <a:r>
                        <a:rPr lang="pt-BR" sz="1400" dirty="0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sklearn</a:t>
                      </a:r>
                      <a:r>
                        <a:rPr lang="pt-BR" sz="14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.</a:t>
                      </a:r>
                      <a:r>
                        <a:rPr lang="pt-BR" sz="1400" dirty="0">
                          <a:solidFill>
                            <a:srgbClr val="004ED0"/>
                          </a:solidFill>
                          <a:effectLst/>
                          <a:latin typeface="inherit"/>
                        </a:rPr>
                        <a:t>preprocessing import </a:t>
                      </a:r>
                      <a:r>
                        <a:rPr lang="pt-BR" sz="1400" dirty="0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OneHotEncoder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base"/>
                      <a:r>
                        <a:rPr lang="pt-BR" sz="1400" dirty="0">
                          <a:solidFill>
                            <a:srgbClr val="B85C00"/>
                          </a:solidFill>
                          <a:effectLst/>
                          <a:latin typeface="inherit"/>
                        </a:rPr>
                        <a:t># define example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base"/>
                      <a:r>
                        <a:rPr lang="pt-BR" sz="1400" dirty="0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data</a:t>
                      </a:r>
                      <a:r>
                        <a:rPr lang="pt-BR" sz="14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= </a:t>
                      </a:r>
                      <a:r>
                        <a:rPr lang="pt-BR" sz="14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[</a:t>
                      </a:r>
                      <a:r>
                        <a:rPr lang="pt-BR" sz="1400" dirty="0">
                          <a:solidFill>
                            <a:srgbClr val="008000"/>
                          </a:solidFill>
                          <a:effectLst/>
                          <a:latin typeface="inherit"/>
                        </a:rPr>
                        <a:t>'cold'</a:t>
                      </a:r>
                      <a:r>
                        <a:rPr lang="pt-BR" sz="14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,</a:t>
                      </a:r>
                      <a:r>
                        <a:rPr lang="pt-BR" sz="14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pt-BR" sz="1400" dirty="0">
                          <a:solidFill>
                            <a:srgbClr val="008000"/>
                          </a:solidFill>
                          <a:effectLst/>
                          <a:latin typeface="inherit"/>
                        </a:rPr>
                        <a:t>'cold'</a:t>
                      </a:r>
                      <a:r>
                        <a:rPr lang="pt-BR" sz="14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,</a:t>
                      </a:r>
                      <a:r>
                        <a:rPr lang="pt-BR" sz="14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pt-BR" sz="1400" dirty="0">
                          <a:solidFill>
                            <a:srgbClr val="008000"/>
                          </a:solidFill>
                          <a:effectLst/>
                          <a:latin typeface="inherit"/>
                        </a:rPr>
                        <a:t>'warm'</a:t>
                      </a:r>
                      <a:r>
                        <a:rPr lang="pt-BR" sz="14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,</a:t>
                      </a:r>
                      <a:r>
                        <a:rPr lang="pt-BR" sz="14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pt-BR" sz="1400" dirty="0">
                          <a:solidFill>
                            <a:srgbClr val="008000"/>
                          </a:solidFill>
                          <a:effectLst/>
                          <a:latin typeface="inherit"/>
                        </a:rPr>
                        <a:t>'cold'</a:t>
                      </a:r>
                      <a:r>
                        <a:rPr lang="pt-BR" sz="14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,</a:t>
                      </a:r>
                      <a:r>
                        <a:rPr lang="pt-BR" sz="14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pt-BR" sz="1400" dirty="0">
                          <a:solidFill>
                            <a:srgbClr val="008000"/>
                          </a:solidFill>
                          <a:effectLst/>
                          <a:latin typeface="inherit"/>
                        </a:rPr>
                        <a:t>'hot'</a:t>
                      </a:r>
                      <a:r>
                        <a:rPr lang="pt-BR" sz="14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,</a:t>
                      </a:r>
                      <a:r>
                        <a:rPr lang="pt-BR" sz="14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pt-BR" sz="1400" dirty="0">
                          <a:solidFill>
                            <a:srgbClr val="008000"/>
                          </a:solidFill>
                          <a:effectLst/>
                          <a:latin typeface="inherit"/>
                        </a:rPr>
                        <a:t>'hot'</a:t>
                      </a:r>
                      <a:r>
                        <a:rPr lang="pt-BR" sz="14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,</a:t>
                      </a:r>
                      <a:r>
                        <a:rPr lang="pt-BR" sz="14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pt-BR" sz="1400" dirty="0">
                          <a:solidFill>
                            <a:srgbClr val="008000"/>
                          </a:solidFill>
                          <a:effectLst/>
                          <a:latin typeface="inherit"/>
                        </a:rPr>
                        <a:t>'warm'</a:t>
                      </a:r>
                      <a:r>
                        <a:rPr lang="pt-BR" sz="14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,</a:t>
                      </a:r>
                      <a:r>
                        <a:rPr lang="pt-BR" sz="14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pt-BR" sz="1400" dirty="0">
                          <a:solidFill>
                            <a:srgbClr val="008000"/>
                          </a:solidFill>
                          <a:effectLst/>
                          <a:latin typeface="inherit"/>
                        </a:rPr>
                        <a:t>'cold'</a:t>
                      </a:r>
                      <a:r>
                        <a:rPr lang="pt-BR" sz="14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,</a:t>
                      </a:r>
                      <a:r>
                        <a:rPr lang="pt-BR" sz="14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pt-BR" sz="1400" dirty="0">
                          <a:solidFill>
                            <a:srgbClr val="008000"/>
                          </a:solidFill>
                          <a:effectLst/>
                          <a:latin typeface="inherit"/>
                        </a:rPr>
                        <a:t>'warm'</a:t>
                      </a:r>
                      <a:r>
                        <a:rPr lang="pt-BR" sz="14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,</a:t>
                      </a:r>
                      <a:r>
                        <a:rPr lang="pt-BR" sz="14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pt-BR" sz="1400" dirty="0">
                          <a:solidFill>
                            <a:srgbClr val="008000"/>
                          </a:solidFill>
                          <a:effectLst/>
                          <a:latin typeface="inherit"/>
                        </a:rPr>
                        <a:t>'hot'</a:t>
                      </a:r>
                      <a:r>
                        <a:rPr lang="pt-BR" sz="14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]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base"/>
                      <a:r>
                        <a:rPr lang="pt-BR" sz="1400" dirty="0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values</a:t>
                      </a:r>
                      <a:r>
                        <a:rPr lang="pt-BR" sz="14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= </a:t>
                      </a:r>
                      <a:r>
                        <a:rPr lang="pt-BR" sz="14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array</a:t>
                      </a:r>
                      <a:r>
                        <a:rPr lang="pt-BR" sz="14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(</a:t>
                      </a:r>
                      <a:r>
                        <a:rPr lang="pt-BR" sz="1400" dirty="0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data</a:t>
                      </a:r>
                      <a:r>
                        <a:rPr lang="pt-BR" sz="14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base"/>
                      <a:r>
                        <a:rPr lang="pt-BR" sz="1400" dirty="0">
                          <a:solidFill>
                            <a:srgbClr val="004ED0"/>
                          </a:solidFill>
                          <a:effectLst/>
                          <a:latin typeface="inherit"/>
                        </a:rPr>
                        <a:t>print</a:t>
                      </a:r>
                      <a:r>
                        <a:rPr lang="pt-BR" sz="14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(</a:t>
                      </a:r>
                      <a:r>
                        <a:rPr lang="pt-BR" sz="1400" dirty="0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values</a:t>
                      </a:r>
                      <a:r>
                        <a:rPr lang="pt-BR" sz="14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base"/>
                      <a:r>
                        <a:rPr lang="pt-BR" sz="1400" dirty="0">
                          <a:solidFill>
                            <a:srgbClr val="B85C00"/>
                          </a:solidFill>
                          <a:effectLst/>
                          <a:latin typeface="inherit"/>
                        </a:rPr>
                        <a:t># integer encode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base"/>
                      <a:r>
                        <a:rPr lang="pt-BR" sz="1400" dirty="0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label_encoder</a:t>
                      </a:r>
                      <a:r>
                        <a:rPr lang="pt-BR" sz="14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= </a:t>
                      </a:r>
                      <a:r>
                        <a:rPr lang="pt-BR" sz="1400" dirty="0">
                          <a:solidFill>
                            <a:srgbClr val="004ED0"/>
                          </a:solidFill>
                          <a:effectLst/>
                          <a:latin typeface="inherit"/>
                        </a:rPr>
                        <a:t>LabelEncoder</a:t>
                      </a:r>
                      <a:r>
                        <a:rPr lang="pt-BR" sz="14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()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base"/>
                      <a:r>
                        <a:rPr lang="pt-BR" sz="1400" dirty="0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integer_encoded</a:t>
                      </a:r>
                      <a:r>
                        <a:rPr lang="pt-BR" sz="14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= </a:t>
                      </a:r>
                      <a:r>
                        <a:rPr lang="pt-BR" sz="1400" dirty="0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label_encoder</a:t>
                      </a:r>
                      <a:r>
                        <a:rPr lang="pt-BR" sz="14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.</a:t>
                      </a:r>
                      <a:r>
                        <a:rPr lang="pt-BR" sz="1400" dirty="0">
                          <a:solidFill>
                            <a:srgbClr val="004ED0"/>
                          </a:solidFill>
                          <a:effectLst/>
                          <a:latin typeface="inherit"/>
                        </a:rPr>
                        <a:t>fit_transform</a:t>
                      </a:r>
                      <a:r>
                        <a:rPr lang="pt-BR" sz="14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(</a:t>
                      </a:r>
                      <a:r>
                        <a:rPr lang="pt-BR" sz="1400" dirty="0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values</a:t>
                      </a:r>
                      <a:r>
                        <a:rPr lang="pt-BR" sz="14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base"/>
                      <a:r>
                        <a:rPr lang="pt-BR" sz="1400" dirty="0">
                          <a:solidFill>
                            <a:srgbClr val="004ED0"/>
                          </a:solidFill>
                          <a:effectLst/>
                          <a:latin typeface="inherit"/>
                        </a:rPr>
                        <a:t>print</a:t>
                      </a:r>
                      <a:r>
                        <a:rPr lang="pt-BR" sz="14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(</a:t>
                      </a:r>
                      <a:r>
                        <a:rPr lang="pt-BR" sz="1400" dirty="0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integer_encoded</a:t>
                      </a:r>
                      <a:r>
                        <a:rPr lang="pt-BR" sz="14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base"/>
                      <a:r>
                        <a:rPr lang="pt-BR" sz="1400" dirty="0">
                          <a:solidFill>
                            <a:srgbClr val="B85C00"/>
                          </a:solidFill>
                          <a:effectLst/>
                          <a:latin typeface="inherit"/>
                        </a:rPr>
                        <a:t># binary encode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base"/>
                      <a:r>
                        <a:rPr lang="pt-BR" sz="1400" dirty="0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onehot_encoder</a:t>
                      </a:r>
                      <a:r>
                        <a:rPr lang="pt-BR" sz="14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= </a:t>
                      </a:r>
                      <a:r>
                        <a:rPr lang="pt-BR" sz="1400" dirty="0">
                          <a:solidFill>
                            <a:srgbClr val="004ED0"/>
                          </a:solidFill>
                          <a:effectLst/>
                          <a:latin typeface="inherit"/>
                        </a:rPr>
                        <a:t>OneHotEncoder</a:t>
                      </a:r>
                      <a:r>
                        <a:rPr lang="pt-BR" sz="14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(</a:t>
                      </a:r>
                      <a:r>
                        <a:rPr lang="pt-BR" sz="1400" dirty="0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sparse</a:t>
                      </a:r>
                      <a:r>
                        <a:rPr lang="pt-BR" sz="14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=</a:t>
                      </a:r>
                      <a:r>
                        <a:rPr lang="pt-BR" sz="1400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False</a:t>
                      </a:r>
                      <a:r>
                        <a:rPr lang="pt-BR" sz="14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base"/>
                      <a:r>
                        <a:rPr lang="pt-BR" sz="1400" dirty="0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integer_encoded</a:t>
                      </a:r>
                      <a:r>
                        <a:rPr lang="pt-BR" sz="14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= </a:t>
                      </a:r>
                      <a:r>
                        <a:rPr lang="pt-BR" sz="1400" dirty="0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integer_encoded</a:t>
                      </a:r>
                      <a:r>
                        <a:rPr lang="pt-BR" sz="14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.</a:t>
                      </a:r>
                      <a:r>
                        <a:rPr lang="pt-BR" sz="1400" dirty="0">
                          <a:solidFill>
                            <a:srgbClr val="004ED0"/>
                          </a:solidFill>
                          <a:effectLst/>
                          <a:latin typeface="inherit"/>
                        </a:rPr>
                        <a:t>reshape</a:t>
                      </a:r>
                      <a:r>
                        <a:rPr lang="pt-BR" sz="14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(</a:t>
                      </a:r>
                      <a:r>
                        <a:rPr lang="pt-BR" sz="1400" dirty="0">
                          <a:solidFill>
                            <a:srgbClr val="004ED0"/>
                          </a:solidFill>
                          <a:effectLst/>
                          <a:latin typeface="inherit"/>
                        </a:rPr>
                        <a:t>len</a:t>
                      </a:r>
                      <a:r>
                        <a:rPr lang="pt-BR" sz="14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(</a:t>
                      </a:r>
                      <a:r>
                        <a:rPr lang="pt-BR" sz="1400" dirty="0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integer_encoded</a:t>
                      </a:r>
                      <a:r>
                        <a:rPr lang="pt-BR" sz="14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),</a:t>
                      </a:r>
                      <a:r>
                        <a:rPr lang="pt-BR" sz="14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pt-BR" sz="1400" dirty="0">
                          <a:solidFill>
                            <a:srgbClr val="CE0000"/>
                          </a:solidFill>
                          <a:effectLst/>
                          <a:latin typeface="inherit"/>
                        </a:rPr>
                        <a:t>1</a:t>
                      </a:r>
                      <a:r>
                        <a:rPr lang="pt-BR" sz="14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base"/>
                      <a:r>
                        <a:rPr lang="pt-BR" sz="1400" dirty="0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onehot_encoded</a:t>
                      </a:r>
                      <a:r>
                        <a:rPr lang="pt-BR" sz="14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= </a:t>
                      </a:r>
                      <a:r>
                        <a:rPr lang="pt-BR" sz="1400" dirty="0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onehot_encoder</a:t>
                      </a:r>
                      <a:r>
                        <a:rPr lang="pt-BR" sz="14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.</a:t>
                      </a:r>
                      <a:r>
                        <a:rPr lang="pt-BR" sz="1400" dirty="0">
                          <a:solidFill>
                            <a:srgbClr val="004ED0"/>
                          </a:solidFill>
                          <a:effectLst/>
                          <a:latin typeface="inherit"/>
                        </a:rPr>
                        <a:t>fit_transform</a:t>
                      </a:r>
                      <a:r>
                        <a:rPr lang="pt-BR" sz="14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(</a:t>
                      </a:r>
                      <a:r>
                        <a:rPr lang="pt-BR" sz="1400" dirty="0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integer_encoded</a:t>
                      </a:r>
                      <a:r>
                        <a:rPr lang="pt-BR" sz="14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base"/>
                      <a:r>
                        <a:rPr lang="pt-BR" sz="1400" dirty="0">
                          <a:solidFill>
                            <a:srgbClr val="004ED0"/>
                          </a:solidFill>
                          <a:effectLst/>
                          <a:latin typeface="inherit"/>
                        </a:rPr>
                        <a:t>print</a:t>
                      </a:r>
                      <a:r>
                        <a:rPr lang="pt-BR" sz="14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(</a:t>
                      </a:r>
                      <a:r>
                        <a:rPr lang="pt-BR" sz="1400" dirty="0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onehot_encoded</a:t>
                      </a:r>
                      <a:r>
                        <a:rPr lang="pt-BR" sz="14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base"/>
                      <a:r>
                        <a:rPr lang="pt-BR" sz="1400" dirty="0">
                          <a:solidFill>
                            <a:srgbClr val="B85C00"/>
                          </a:solidFill>
                          <a:effectLst/>
                          <a:latin typeface="inherit"/>
                        </a:rPr>
                        <a:t># invert first example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base"/>
                      <a:r>
                        <a:rPr lang="pt-BR" sz="1400" dirty="0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inverted</a:t>
                      </a:r>
                      <a:r>
                        <a:rPr lang="pt-BR" sz="14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= </a:t>
                      </a:r>
                      <a:r>
                        <a:rPr lang="pt-BR" sz="1400" dirty="0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label_encoder</a:t>
                      </a:r>
                      <a:r>
                        <a:rPr lang="pt-BR" sz="14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.</a:t>
                      </a:r>
                      <a:r>
                        <a:rPr lang="pt-BR" sz="1400" dirty="0">
                          <a:solidFill>
                            <a:srgbClr val="004ED0"/>
                          </a:solidFill>
                          <a:effectLst/>
                          <a:latin typeface="inherit"/>
                        </a:rPr>
                        <a:t>inverse_transform</a:t>
                      </a:r>
                      <a:r>
                        <a:rPr lang="pt-BR" sz="14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([</a:t>
                      </a:r>
                      <a:r>
                        <a:rPr lang="pt-BR" sz="1400" dirty="0">
                          <a:solidFill>
                            <a:srgbClr val="004ED0"/>
                          </a:solidFill>
                          <a:effectLst/>
                          <a:latin typeface="inherit"/>
                        </a:rPr>
                        <a:t>argmax</a:t>
                      </a:r>
                      <a:r>
                        <a:rPr lang="pt-BR" sz="14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(</a:t>
                      </a:r>
                      <a:r>
                        <a:rPr lang="pt-BR" sz="1400" dirty="0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onehot_encoded</a:t>
                      </a:r>
                      <a:r>
                        <a:rPr lang="pt-BR" sz="14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[</a:t>
                      </a:r>
                      <a:r>
                        <a:rPr lang="pt-BR" sz="1400" dirty="0">
                          <a:solidFill>
                            <a:srgbClr val="CE0000"/>
                          </a:solidFill>
                          <a:effectLst/>
                          <a:latin typeface="inherit"/>
                        </a:rPr>
                        <a:t>0</a:t>
                      </a:r>
                      <a:r>
                        <a:rPr lang="pt-BR" sz="14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,</a:t>
                      </a:r>
                      <a:r>
                        <a:rPr lang="pt-BR" sz="1400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:</a:t>
                      </a:r>
                      <a:r>
                        <a:rPr lang="pt-BR" sz="14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])])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base"/>
                      <a:r>
                        <a:rPr lang="pt-BR" sz="1400" dirty="0">
                          <a:solidFill>
                            <a:srgbClr val="004ED0"/>
                          </a:solidFill>
                          <a:effectLst/>
                          <a:latin typeface="inherit"/>
                        </a:rPr>
                        <a:t>print</a:t>
                      </a:r>
                      <a:r>
                        <a:rPr lang="pt-BR" sz="14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(</a:t>
                      </a:r>
                      <a:r>
                        <a:rPr lang="pt-BR" sz="1400" dirty="0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inverted</a:t>
                      </a:r>
                      <a:r>
                        <a:rPr lang="pt-BR" sz="1400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 marL="46291" marR="46291" marT="23145" marB="231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1392984"/>
                  </a:ext>
                </a:extLst>
              </a:tr>
            </a:tbl>
          </a:graphicData>
        </a:graphic>
      </p:graphicFrame>
      <p:sp>
        <p:nvSpPr>
          <p:cNvPr id="13" name="Rectangle 3">
            <a:extLst>
              <a:ext uri="{FF2B5EF4-FFF2-40B4-BE49-F238E27FC236}">
                <a16:creationId xmlns:a16="http://schemas.microsoft.com/office/drawing/2014/main" id="{AF1360C9-B3B5-4075-BE44-F294018ED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2050" y="1548626"/>
            <a:ext cx="383880" cy="553998"/>
          </a:xfrm>
          <a:prstGeom prst="rect">
            <a:avLst/>
          </a:prstGeom>
          <a:solidFill>
            <a:srgbClr val="BCBCB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inherit"/>
              </a:rPr>
            </a:br>
            <a:endParaRPr kumimoji="0" lang="pt-BR" altLang="pt-BR" sz="9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130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02E52-084D-4B82-AD79-A44A60E14778}"/>
              </a:ext>
            </a:extLst>
          </p:cNvPr>
          <p:cNvSpPr/>
          <p:nvPr/>
        </p:nvSpPr>
        <p:spPr>
          <a:xfrm>
            <a:off x="9989930" y="320040"/>
            <a:ext cx="1782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CompSci</a:t>
            </a:r>
            <a:endParaRPr lang="pt-B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C772F3-EE14-4601-B1E0-148CE9FF1548}"/>
              </a:ext>
            </a:extLst>
          </p:cNvPr>
          <p:cNvSpPr/>
          <p:nvPr/>
        </p:nvSpPr>
        <p:spPr>
          <a:xfrm>
            <a:off x="10412353" y="6260961"/>
            <a:ext cx="1483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Antonio L. Amadeu</a:t>
            </a:r>
            <a:endParaRPr lang="pt-BR" sz="1200" dirty="0"/>
          </a:p>
        </p:txBody>
      </p:sp>
      <p:sp>
        <p:nvSpPr>
          <p:cNvPr id="2" name="AutoShape 2" descr="https://s3-ap-south-1.amazonaws.com/av-blog-media/wp-content/uploads/2017/04/04085751/dl3.png">
            <a:extLst>
              <a:ext uri="{FF2B5EF4-FFF2-40B4-BE49-F238E27FC236}">
                <a16:creationId xmlns:a16="http://schemas.microsoft.com/office/drawing/2014/main" id="{97922DB5-43DE-4D73-8ED3-862D11C44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59135" y="319571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1D3397-24CA-44F6-B5BC-57C4879C1DA2}"/>
              </a:ext>
            </a:extLst>
          </p:cNvPr>
          <p:cNvSpPr/>
          <p:nvPr/>
        </p:nvSpPr>
        <p:spPr>
          <a:xfrm>
            <a:off x="296164" y="1146263"/>
            <a:ext cx="53857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Preparação dos dados – Normalização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D58EB8-7158-4AFF-8331-5269FC6A543C}"/>
              </a:ext>
            </a:extLst>
          </p:cNvPr>
          <p:cNvCxnSpPr/>
          <p:nvPr/>
        </p:nvCxnSpPr>
        <p:spPr>
          <a:xfrm>
            <a:off x="296164" y="1645920"/>
            <a:ext cx="9309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963DF60-A857-4917-83E9-D7D9F2B38EF7}"/>
              </a:ext>
            </a:extLst>
          </p:cNvPr>
          <p:cNvSpPr txBox="1"/>
          <p:nvPr/>
        </p:nvSpPr>
        <p:spPr>
          <a:xfrm>
            <a:off x="424206" y="2168165"/>
            <a:ext cx="4779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 técnica estatística mais comum e mais usada é: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0B1BE5-C651-475A-A1A4-1F4F9699C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737" y="1981356"/>
            <a:ext cx="1457325" cy="742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266FEA-7259-49D3-88BC-385FFFFB0846}"/>
              </a:ext>
            </a:extLst>
          </p:cNvPr>
          <p:cNvSpPr txBox="1"/>
          <p:nvPr/>
        </p:nvSpPr>
        <p:spPr>
          <a:xfrm>
            <a:off x="7343480" y="2168165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Onde: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8B60214-DA63-41BC-8319-418B67BAEF99}"/>
                  </a:ext>
                </a:extLst>
              </p:cNvPr>
              <p:cNvSpPr txBox="1"/>
              <p:nvPr/>
            </p:nvSpPr>
            <p:spPr>
              <a:xfrm>
                <a:off x="8376073" y="2168165"/>
                <a:ext cx="261578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z = Valor normalizado</a:t>
                </a:r>
              </a:p>
              <a:p>
                <a:r>
                  <a:rPr lang="pt-BR" dirty="0"/>
                  <a:t>x = Valor não normalizado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1" smtClean="0"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pt-BR" b="0" dirty="0"/>
                  <a:t> = Média dos valores</a:t>
                </a:r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pt-BR" b="0" dirty="0"/>
                  <a:t> = Desvio Padrão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8B60214-DA63-41BC-8319-418B67BAE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073" y="2168165"/>
                <a:ext cx="2615781" cy="1200329"/>
              </a:xfrm>
              <a:prstGeom prst="rect">
                <a:avLst/>
              </a:prstGeom>
              <a:blipFill>
                <a:blip r:embed="rId3"/>
                <a:stretch>
                  <a:fillRect l="-1865" t="-3046" r="-1399" b="-710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685612A-1AEF-4D65-90E8-4E74022FF445}"/>
              </a:ext>
            </a:extLst>
          </p:cNvPr>
          <p:cNvSpPr txBox="1"/>
          <p:nvPr/>
        </p:nvSpPr>
        <p:spPr>
          <a:xfrm>
            <a:off x="432801" y="2912882"/>
            <a:ext cx="157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Desvio Padrão: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A38E04-5CA9-4C3D-AF2E-D18706E9C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664" y="2497473"/>
            <a:ext cx="2886075" cy="1200150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1FBB2DF-6BB4-42A3-8DDA-138B3989C3FF}"/>
              </a:ext>
            </a:extLst>
          </p:cNvPr>
          <p:cNvSpPr/>
          <p:nvPr/>
        </p:nvSpPr>
        <p:spPr>
          <a:xfrm>
            <a:off x="2957174" y="2724306"/>
            <a:ext cx="1894036" cy="857094"/>
          </a:xfrm>
          <a:prstGeom prst="roundRect">
            <a:avLst/>
          </a:prstGeom>
          <a:solidFill>
            <a:srgbClr val="DAE3F3">
              <a:alpha val="18039"/>
            </a:srgbClr>
          </a:solidFill>
          <a:ln>
            <a:solidFill>
              <a:srgbClr val="2F528F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65AE57-73B7-470E-A336-AEC2A5435962}"/>
              </a:ext>
            </a:extLst>
          </p:cNvPr>
          <p:cNvSpPr txBox="1"/>
          <p:nvPr/>
        </p:nvSpPr>
        <p:spPr>
          <a:xfrm>
            <a:off x="5758813" y="3183828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Variância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FF57CC9-184C-49E6-90F5-CF178F2EB45E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851210" y="2961021"/>
            <a:ext cx="907603" cy="407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44877D7D-45DB-4F0B-A544-91BF841CF1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533646"/>
              </p:ext>
            </p:extLst>
          </p:nvPr>
        </p:nvGraphicFramePr>
        <p:xfrm>
          <a:off x="432801" y="3688196"/>
          <a:ext cx="6202837" cy="3108960"/>
        </p:xfrm>
        <a:graphic>
          <a:graphicData uri="http://schemas.openxmlformats.org/drawingml/2006/table">
            <a:tbl>
              <a:tblPr/>
              <a:tblGrid>
                <a:gridCol w="785208">
                  <a:extLst>
                    <a:ext uri="{9D8B030D-6E8A-4147-A177-3AD203B41FA5}">
                      <a16:colId xmlns:a16="http://schemas.microsoft.com/office/drawing/2014/main" val="3809091943"/>
                    </a:ext>
                  </a:extLst>
                </a:gridCol>
                <a:gridCol w="5417629">
                  <a:extLst>
                    <a:ext uri="{9D8B030D-6E8A-4147-A177-3AD203B41FA5}">
                      <a16:colId xmlns:a16="http://schemas.microsoft.com/office/drawing/2014/main" val="24548848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ase"/>
                      <a:br>
                        <a:rPr lang="pt-BR">
                          <a:solidFill>
                            <a:srgbClr val="5499DE"/>
                          </a:solidFill>
                          <a:effectLst/>
                          <a:latin typeface="inherit"/>
                        </a:rPr>
                      </a:br>
                      <a:r>
                        <a:rPr lang="pt-BR">
                          <a:solidFill>
                            <a:srgbClr val="5499DE"/>
                          </a:solidFill>
                          <a:effectLst/>
                          <a:latin typeface="inherit"/>
                        </a:rPr>
                        <a:t>3</a:t>
                      </a:r>
                    </a:p>
                    <a:p>
                      <a:pPr algn="ctr" fontAlgn="base"/>
                      <a:r>
                        <a:rPr lang="pt-BR">
                          <a:solidFill>
                            <a:srgbClr val="317CC5"/>
                          </a:solidFill>
                          <a:effectLst/>
                          <a:latin typeface="inherit"/>
                        </a:rPr>
                        <a:t>4</a:t>
                      </a:r>
                    </a:p>
                    <a:p>
                      <a:pPr algn="ctr" fontAlgn="base"/>
                      <a:r>
                        <a:rPr lang="pt-BR">
                          <a:solidFill>
                            <a:srgbClr val="5499DE"/>
                          </a:solidFill>
                          <a:effectLst/>
                          <a:latin typeface="inherit"/>
                        </a:rPr>
                        <a:t>5</a:t>
                      </a:r>
                    </a:p>
                    <a:p>
                      <a:pPr algn="ctr" fontAlgn="base"/>
                      <a:r>
                        <a:rPr lang="pt-BR">
                          <a:solidFill>
                            <a:srgbClr val="317CC5"/>
                          </a:solidFill>
                          <a:effectLst/>
                          <a:latin typeface="inherit"/>
                        </a:rPr>
                        <a:t>6</a:t>
                      </a:r>
                    </a:p>
                    <a:p>
                      <a:pPr algn="ctr" fontAlgn="base"/>
                      <a:r>
                        <a:rPr lang="pt-BR">
                          <a:solidFill>
                            <a:srgbClr val="5499DE"/>
                          </a:solidFill>
                          <a:effectLst/>
                          <a:latin typeface="inherit"/>
                        </a:rPr>
                        <a:t>7</a:t>
                      </a:r>
                    </a:p>
                    <a:p>
                      <a:pPr algn="ctr" fontAlgn="base"/>
                      <a:r>
                        <a:rPr lang="pt-BR">
                          <a:solidFill>
                            <a:srgbClr val="317CC5"/>
                          </a:solidFill>
                          <a:effectLst/>
                          <a:latin typeface="inherit"/>
                        </a:rPr>
                        <a:t>8</a:t>
                      </a:r>
                    </a:p>
                    <a:p>
                      <a:pPr algn="ctr" fontAlgn="base"/>
                      <a:r>
                        <a:rPr lang="pt-BR">
                          <a:solidFill>
                            <a:srgbClr val="5499DE"/>
                          </a:solidFill>
                          <a:effectLst/>
                          <a:latin typeface="inherit"/>
                        </a:rPr>
                        <a:t>9</a:t>
                      </a:r>
                    </a:p>
                    <a:p>
                      <a:pPr algn="ctr" fontAlgn="base"/>
                      <a:r>
                        <a:rPr lang="pt-BR">
                          <a:solidFill>
                            <a:srgbClr val="317CC5"/>
                          </a:solidFill>
                          <a:effectLst/>
                          <a:latin typeface="inherit"/>
                        </a:rPr>
                        <a:t>10</a:t>
                      </a:r>
                    </a:p>
                    <a:p>
                      <a:pPr algn="ctr" fontAlgn="base"/>
                      <a:r>
                        <a:rPr lang="pt-BR">
                          <a:solidFill>
                            <a:srgbClr val="5499DE"/>
                          </a:solidFill>
                          <a:effectLst/>
                          <a:latin typeface="inherit"/>
                        </a:rPr>
                        <a:t>11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pt-BR" dirty="0">
                          <a:solidFill>
                            <a:srgbClr val="FF8000"/>
                          </a:solidFill>
                          <a:effectLst/>
                          <a:latin typeface="inherit"/>
                        </a:rPr>
                        <a:t># Normalize the data attributes for the Iris dataset.</a:t>
                      </a:r>
                      <a:endParaRPr lang="pt-BR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base"/>
                      <a:r>
                        <a:rPr lang="pt-BR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from</a:t>
                      </a:r>
                      <a:r>
                        <a:rPr lang="pt-BR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pt-BR" dirty="0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sklearn</a:t>
                      </a:r>
                      <a:r>
                        <a:rPr lang="pt-BR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.</a:t>
                      </a:r>
                      <a:r>
                        <a:rPr lang="pt-BR" dirty="0">
                          <a:solidFill>
                            <a:srgbClr val="004ED0"/>
                          </a:solidFill>
                          <a:effectLst/>
                          <a:latin typeface="inherit"/>
                        </a:rPr>
                        <a:t>datasets </a:t>
                      </a:r>
                      <a:r>
                        <a:rPr lang="pt-BR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import</a:t>
                      </a:r>
                      <a:r>
                        <a:rPr lang="pt-BR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pt-BR" dirty="0">
                          <a:solidFill>
                            <a:srgbClr val="004ED0"/>
                          </a:solidFill>
                          <a:effectLst/>
                          <a:latin typeface="inherit"/>
                        </a:rPr>
                        <a:t>load_iris</a:t>
                      </a:r>
                      <a:endParaRPr lang="pt-BR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base"/>
                      <a:r>
                        <a:rPr lang="pt-BR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from</a:t>
                      </a:r>
                      <a:r>
                        <a:rPr lang="pt-BR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pt-BR" dirty="0">
                          <a:solidFill>
                            <a:srgbClr val="004ED0"/>
                          </a:solidFill>
                          <a:effectLst/>
                          <a:latin typeface="inherit"/>
                        </a:rPr>
                        <a:t>sklearn </a:t>
                      </a:r>
                      <a:r>
                        <a:rPr lang="pt-BR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import</a:t>
                      </a:r>
                      <a:r>
                        <a:rPr lang="pt-BR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pt-BR" dirty="0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preprocessing</a:t>
                      </a:r>
                      <a:endParaRPr lang="pt-BR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base"/>
                      <a:r>
                        <a:rPr lang="pt-BR" dirty="0">
                          <a:solidFill>
                            <a:srgbClr val="FF8000"/>
                          </a:solidFill>
                          <a:effectLst/>
                          <a:latin typeface="inherit"/>
                        </a:rPr>
                        <a:t># load the iris dataset</a:t>
                      </a:r>
                      <a:endParaRPr lang="pt-BR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base"/>
                      <a:r>
                        <a:rPr lang="pt-BR" dirty="0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iris</a:t>
                      </a:r>
                      <a:r>
                        <a:rPr lang="pt-BR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= </a:t>
                      </a:r>
                      <a:r>
                        <a:rPr lang="pt-BR" dirty="0">
                          <a:solidFill>
                            <a:srgbClr val="004ED0"/>
                          </a:solidFill>
                          <a:effectLst/>
                          <a:latin typeface="inherit"/>
                        </a:rPr>
                        <a:t>load_iris</a:t>
                      </a:r>
                      <a:r>
                        <a:rPr lang="pt-BR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()</a:t>
                      </a:r>
                      <a:endParaRPr lang="pt-BR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base"/>
                      <a:r>
                        <a:rPr lang="pt-BR" dirty="0">
                          <a:solidFill>
                            <a:srgbClr val="800080"/>
                          </a:solidFill>
                          <a:effectLst/>
                          <a:latin typeface="inherit"/>
                        </a:rPr>
                        <a:t>print</a:t>
                      </a:r>
                      <a:r>
                        <a:rPr lang="pt-BR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(</a:t>
                      </a:r>
                      <a:r>
                        <a:rPr lang="pt-BR" dirty="0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iris</a:t>
                      </a:r>
                      <a:r>
                        <a:rPr lang="pt-BR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.</a:t>
                      </a:r>
                      <a:r>
                        <a:rPr lang="pt-BR" dirty="0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data</a:t>
                      </a:r>
                      <a:r>
                        <a:rPr lang="pt-BR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.</a:t>
                      </a:r>
                      <a:r>
                        <a:rPr lang="pt-BR" dirty="0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shape</a:t>
                      </a:r>
                      <a:r>
                        <a:rPr lang="pt-BR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)</a:t>
                      </a:r>
                      <a:endParaRPr lang="pt-BR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base"/>
                      <a:r>
                        <a:rPr lang="pt-BR" dirty="0">
                          <a:solidFill>
                            <a:srgbClr val="FF8000"/>
                          </a:solidFill>
                          <a:effectLst/>
                          <a:latin typeface="inherit"/>
                        </a:rPr>
                        <a:t># separate the data from the target attributes</a:t>
                      </a:r>
                      <a:endParaRPr lang="pt-BR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base"/>
                      <a:r>
                        <a:rPr lang="pt-BR" dirty="0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X</a:t>
                      </a:r>
                      <a:r>
                        <a:rPr lang="pt-BR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= </a:t>
                      </a:r>
                      <a:r>
                        <a:rPr lang="pt-BR" dirty="0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iris</a:t>
                      </a:r>
                      <a:r>
                        <a:rPr lang="pt-BR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.</a:t>
                      </a:r>
                      <a:r>
                        <a:rPr lang="pt-BR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data</a:t>
                      </a:r>
                    </a:p>
                    <a:p>
                      <a:pPr algn="l" fontAlgn="base"/>
                      <a:r>
                        <a:rPr lang="pt-BR" dirty="0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y</a:t>
                      </a:r>
                      <a:r>
                        <a:rPr lang="pt-BR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= </a:t>
                      </a:r>
                      <a:r>
                        <a:rPr lang="pt-BR" dirty="0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iris</a:t>
                      </a:r>
                      <a:r>
                        <a:rPr lang="pt-BR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.</a:t>
                      </a:r>
                      <a:r>
                        <a:rPr lang="pt-BR" dirty="0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target</a:t>
                      </a:r>
                      <a:endParaRPr lang="pt-BR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base"/>
                      <a:r>
                        <a:rPr lang="pt-BR" dirty="0">
                          <a:solidFill>
                            <a:srgbClr val="FF8000"/>
                          </a:solidFill>
                          <a:effectLst/>
                          <a:latin typeface="inherit"/>
                        </a:rPr>
                        <a:t># normalize the data attributes</a:t>
                      </a:r>
                      <a:endParaRPr lang="pt-BR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base"/>
                      <a:r>
                        <a:rPr lang="pt-BR" dirty="0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normalized_X</a:t>
                      </a:r>
                      <a:r>
                        <a:rPr lang="pt-BR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= </a:t>
                      </a:r>
                      <a:r>
                        <a:rPr lang="pt-BR" dirty="0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preprocessing</a:t>
                      </a:r>
                      <a:r>
                        <a:rPr lang="pt-BR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.</a:t>
                      </a:r>
                      <a:r>
                        <a:rPr lang="pt-BR" dirty="0">
                          <a:solidFill>
                            <a:srgbClr val="004ED0"/>
                          </a:solidFill>
                          <a:effectLst/>
                          <a:latin typeface="inherit"/>
                        </a:rPr>
                        <a:t>normalize</a:t>
                      </a:r>
                      <a:r>
                        <a:rPr lang="pt-BR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(</a:t>
                      </a:r>
                      <a:r>
                        <a:rPr lang="pt-BR" dirty="0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X</a:t>
                      </a:r>
                      <a:r>
                        <a:rPr lang="pt-BR" dirty="0">
                          <a:solidFill>
                            <a:srgbClr val="333333"/>
                          </a:solidFill>
                          <a:effectLst/>
                          <a:latin typeface="inherit"/>
                        </a:rPr>
                        <a:t>)</a:t>
                      </a:r>
                      <a:endParaRPr lang="pt-BR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1616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1970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02E52-084D-4B82-AD79-A44A60E14778}"/>
              </a:ext>
            </a:extLst>
          </p:cNvPr>
          <p:cNvSpPr/>
          <p:nvPr/>
        </p:nvSpPr>
        <p:spPr>
          <a:xfrm>
            <a:off x="9989930" y="320040"/>
            <a:ext cx="1782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CompSci</a:t>
            </a:r>
            <a:endParaRPr lang="pt-B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C772F3-EE14-4601-B1E0-148CE9FF1548}"/>
              </a:ext>
            </a:extLst>
          </p:cNvPr>
          <p:cNvSpPr/>
          <p:nvPr/>
        </p:nvSpPr>
        <p:spPr>
          <a:xfrm>
            <a:off x="10412353" y="6260961"/>
            <a:ext cx="1483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Antonio L. Amadeu</a:t>
            </a:r>
            <a:endParaRPr lang="pt-BR" sz="1200" dirty="0"/>
          </a:p>
        </p:txBody>
      </p:sp>
      <p:sp>
        <p:nvSpPr>
          <p:cNvPr id="2" name="AutoShape 2" descr="https://s3-ap-south-1.amazonaws.com/av-blog-media/wp-content/uploads/2017/04/04085751/dl3.png">
            <a:extLst>
              <a:ext uri="{FF2B5EF4-FFF2-40B4-BE49-F238E27FC236}">
                <a16:creationId xmlns:a16="http://schemas.microsoft.com/office/drawing/2014/main" id="{97922DB5-43DE-4D73-8ED3-862D11C44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1D3397-24CA-44F6-B5BC-57C4879C1DA2}"/>
              </a:ext>
            </a:extLst>
          </p:cNvPr>
          <p:cNvSpPr/>
          <p:nvPr/>
        </p:nvSpPr>
        <p:spPr>
          <a:xfrm>
            <a:off x="296164" y="1146263"/>
            <a:ext cx="90747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Preparação dos dados – Definir features importantes - Correlação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D58EB8-7158-4AFF-8331-5269FC6A543C}"/>
              </a:ext>
            </a:extLst>
          </p:cNvPr>
          <p:cNvCxnSpPr/>
          <p:nvPr/>
        </p:nvCxnSpPr>
        <p:spPr>
          <a:xfrm>
            <a:off x="296164" y="1645920"/>
            <a:ext cx="9309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0F7980F-6E7C-4208-B5F6-C233CB629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178" y="1683913"/>
            <a:ext cx="6476214" cy="472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163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02E52-084D-4B82-AD79-A44A60E14778}"/>
              </a:ext>
            </a:extLst>
          </p:cNvPr>
          <p:cNvSpPr/>
          <p:nvPr/>
        </p:nvSpPr>
        <p:spPr>
          <a:xfrm>
            <a:off x="9989930" y="320040"/>
            <a:ext cx="1782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CompSci</a:t>
            </a:r>
            <a:endParaRPr lang="pt-B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C772F3-EE14-4601-B1E0-148CE9FF1548}"/>
              </a:ext>
            </a:extLst>
          </p:cNvPr>
          <p:cNvSpPr/>
          <p:nvPr/>
        </p:nvSpPr>
        <p:spPr>
          <a:xfrm>
            <a:off x="10412353" y="6260961"/>
            <a:ext cx="1483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Antonio L. Amadeu</a:t>
            </a:r>
            <a:endParaRPr lang="pt-BR" sz="1200" dirty="0"/>
          </a:p>
        </p:txBody>
      </p:sp>
      <p:sp>
        <p:nvSpPr>
          <p:cNvPr id="2" name="AutoShape 2" descr="https://s3-ap-south-1.amazonaws.com/av-blog-media/wp-content/uploads/2017/04/04085751/dl3.png">
            <a:extLst>
              <a:ext uri="{FF2B5EF4-FFF2-40B4-BE49-F238E27FC236}">
                <a16:creationId xmlns:a16="http://schemas.microsoft.com/office/drawing/2014/main" id="{97922DB5-43DE-4D73-8ED3-862D11C44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1D3397-24CA-44F6-B5BC-57C4879C1DA2}"/>
              </a:ext>
            </a:extLst>
          </p:cNvPr>
          <p:cNvSpPr/>
          <p:nvPr/>
        </p:nvSpPr>
        <p:spPr>
          <a:xfrm>
            <a:off x="296164" y="1146263"/>
            <a:ext cx="91918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Preparação dos dados – Definir features importantes - Histograma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D58EB8-7158-4AFF-8331-5269FC6A543C}"/>
              </a:ext>
            </a:extLst>
          </p:cNvPr>
          <p:cNvCxnSpPr/>
          <p:nvPr/>
        </p:nvCxnSpPr>
        <p:spPr>
          <a:xfrm>
            <a:off x="296164" y="1645920"/>
            <a:ext cx="9309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7430185-9620-478F-9D65-969DE77B7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981" y="1683913"/>
            <a:ext cx="6600597" cy="490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258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02E52-084D-4B82-AD79-A44A60E14778}"/>
              </a:ext>
            </a:extLst>
          </p:cNvPr>
          <p:cNvSpPr/>
          <p:nvPr/>
        </p:nvSpPr>
        <p:spPr>
          <a:xfrm>
            <a:off x="9989930" y="320040"/>
            <a:ext cx="1782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CompSci</a:t>
            </a:r>
            <a:endParaRPr lang="pt-B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C772F3-EE14-4601-B1E0-148CE9FF1548}"/>
              </a:ext>
            </a:extLst>
          </p:cNvPr>
          <p:cNvSpPr/>
          <p:nvPr/>
        </p:nvSpPr>
        <p:spPr>
          <a:xfrm>
            <a:off x="10412353" y="6260961"/>
            <a:ext cx="1483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Antonio L. Amadeu</a:t>
            </a:r>
            <a:endParaRPr lang="pt-BR" sz="1200" dirty="0"/>
          </a:p>
        </p:txBody>
      </p:sp>
      <p:sp>
        <p:nvSpPr>
          <p:cNvPr id="2" name="AutoShape 2" descr="https://s3-ap-south-1.amazonaws.com/av-blog-media/wp-content/uploads/2017/04/04085751/dl3.png">
            <a:extLst>
              <a:ext uri="{FF2B5EF4-FFF2-40B4-BE49-F238E27FC236}">
                <a16:creationId xmlns:a16="http://schemas.microsoft.com/office/drawing/2014/main" id="{97922DB5-43DE-4D73-8ED3-862D11C44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1D3397-24CA-44F6-B5BC-57C4879C1DA2}"/>
              </a:ext>
            </a:extLst>
          </p:cNvPr>
          <p:cNvSpPr/>
          <p:nvPr/>
        </p:nvSpPr>
        <p:spPr>
          <a:xfrm>
            <a:off x="296164" y="1146263"/>
            <a:ext cx="75713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Preparação dos dados – Definir features importantes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D58EB8-7158-4AFF-8331-5269FC6A543C}"/>
              </a:ext>
            </a:extLst>
          </p:cNvPr>
          <p:cNvCxnSpPr/>
          <p:nvPr/>
        </p:nvCxnSpPr>
        <p:spPr>
          <a:xfrm>
            <a:off x="296164" y="1645920"/>
            <a:ext cx="9309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C71C17F-94D1-455A-A6BD-4632C96BCB07}"/>
              </a:ext>
            </a:extLst>
          </p:cNvPr>
          <p:cNvSpPr txBox="1"/>
          <p:nvPr/>
        </p:nvSpPr>
        <p:spPr>
          <a:xfrm>
            <a:off x="414779" y="2073897"/>
            <a:ext cx="9997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PCA - </a:t>
            </a:r>
            <a:r>
              <a:rPr lang="pt-BR" dirty="0">
                <a:hlinkClick r:id="rId2"/>
              </a:rPr>
              <a:t>https://www.dezyre.com/data-science-in-python-tutorial/principal-component-analysis-tutorial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5122" name="Picture 2" descr="Image result for Cuidado">
            <a:extLst>
              <a:ext uri="{FF2B5EF4-FFF2-40B4-BE49-F238E27FC236}">
                <a16:creationId xmlns:a16="http://schemas.microsoft.com/office/drawing/2014/main" id="{5BC4A930-DB0B-4FD1-B226-10871F183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453" y="2777010"/>
            <a:ext cx="3694522" cy="207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08C828-A248-460D-8752-5CE9FF2EDBF9}"/>
              </a:ext>
            </a:extLst>
          </p:cNvPr>
          <p:cNvSpPr/>
          <p:nvPr/>
        </p:nvSpPr>
        <p:spPr>
          <a:xfrm>
            <a:off x="245700" y="5447750"/>
            <a:ext cx="38361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4"/>
              </a:rPr>
              <a:t>http://tylervigen.com/old-version.html</a:t>
            </a:r>
            <a:endParaRPr lang="pt-B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FA679B-E438-4152-B6F1-BAB41A02BD9E}"/>
              </a:ext>
            </a:extLst>
          </p:cNvPr>
          <p:cNvSpPr txBox="1"/>
          <p:nvPr/>
        </p:nvSpPr>
        <p:spPr>
          <a:xfrm>
            <a:off x="245700" y="5116411"/>
            <a:ext cx="2246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Correlações absurdas:</a:t>
            </a:r>
          </a:p>
        </p:txBody>
      </p:sp>
    </p:spTree>
    <p:extLst>
      <p:ext uri="{BB962C8B-B14F-4D97-AF65-F5344CB8AC3E}">
        <p14:creationId xmlns:p14="http://schemas.microsoft.com/office/powerpoint/2010/main" val="3145008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02E52-084D-4B82-AD79-A44A60E14778}"/>
              </a:ext>
            </a:extLst>
          </p:cNvPr>
          <p:cNvSpPr/>
          <p:nvPr/>
        </p:nvSpPr>
        <p:spPr>
          <a:xfrm>
            <a:off x="9989930" y="320040"/>
            <a:ext cx="1782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CompSci</a:t>
            </a:r>
            <a:endParaRPr lang="pt-B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C772F3-EE14-4601-B1E0-148CE9FF1548}"/>
              </a:ext>
            </a:extLst>
          </p:cNvPr>
          <p:cNvSpPr/>
          <p:nvPr/>
        </p:nvSpPr>
        <p:spPr>
          <a:xfrm>
            <a:off x="10412353" y="6260961"/>
            <a:ext cx="1483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Antonio L. Amadeu</a:t>
            </a:r>
            <a:endParaRPr lang="pt-BR" sz="1200" dirty="0"/>
          </a:p>
        </p:txBody>
      </p:sp>
      <p:sp>
        <p:nvSpPr>
          <p:cNvPr id="2" name="AutoShape 2" descr="https://s3-ap-south-1.amazonaws.com/av-blog-media/wp-content/uploads/2017/04/04085751/dl3.png">
            <a:extLst>
              <a:ext uri="{FF2B5EF4-FFF2-40B4-BE49-F238E27FC236}">
                <a16:creationId xmlns:a16="http://schemas.microsoft.com/office/drawing/2014/main" id="{97922DB5-43DE-4D73-8ED3-862D11C44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1D3397-24CA-44F6-B5BC-57C4879C1DA2}"/>
              </a:ext>
            </a:extLst>
          </p:cNvPr>
          <p:cNvSpPr/>
          <p:nvPr/>
        </p:nvSpPr>
        <p:spPr>
          <a:xfrm>
            <a:off x="296164" y="1146263"/>
            <a:ext cx="75713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Preparação dos dados – Definir features importantes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D58EB8-7158-4AFF-8331-5269FC6A543C}"/>
              </a:ext>
            </a:extLst>
          </p:cNvPr>
          <p:cNvCxnSpPr/>
          <p:nvPr/>
        </p:nvCxnSpPr>
        <p:spPr>
          <a:xfrm>
            <a:off x="296164" y="1645920"/>
            <a:ext cx="9309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9532847-0558-4889-A557-40162E616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447" y="1847012"/>
            <a:ext cx="7709358" cy="469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76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02E52-084D-4B82-AD79-A44A60E14778}"/>
              </a:ext>
            </a:extLst>
          </p:cNvPr>
          <p:cNvSpPr/>
          <p:nvPr/>
        </p:nvSpPr>
        <p:spPr>
          <a:xfrm>
            <a:off x="9989930" y="320040"/>
            <a:ext cx="1782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CompSci</a:t>
            </a:r>
            <a:endParaRPr lang="pt-B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C772F3-EE14-4601-B1E0-148CE9FF1548}"/>
              </a:ext>
            </a:extLst>
          </p:cNvPr>
          <p:cNvSpPr/>
          <p:nvPr/>
        </p:nvSpPr>
        <p:spPr>
          <a:xfrm>
            <a:off x="10412353" y="6260961"/>
            <a:ext cx="1483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Antonio L. Amadeu</a:t>
            </a:r>
            <a:endParaRPr lang="pt-BR" sz="1200" dirty="0"/>
          </a:p>
        </p:txBody>
      </p:sp>
      <p:sp>
        <p:nvSpPr>
          <p:cNvPr id="2" name="AutoShape 2" descr="https://s3-ap-south-1.amazonaws.com/av-blog-media/wp-content/uploads/2017/04/04085751/dl3.png">
            <a:extLst>
              <a:ext uri="{FF2B5EF4-FFF2-40B4-BE49-F238E27FC236}">
                <a16:creationId xmlns:a16="http://schemas.microsoft.com/office/drawing/2014/main" id="{97922DB5-43DE-4D73-8ED3-862D11C44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1D3397-24CA-44F6-B5BC-57C4879C1DA2}"/>
              </a:ext>
            </a:extLst>
          </p:cNvPr>
          <p:cNvSpPr/>
          <p:nvPr/>
        </p:nvSpPr>
        <p:spPr>
          <a:xfrm>
            <a:off x="296164" y="1146263"/>
            <a:ext cx="75713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Preparação dos dados – Definir features importantes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D58EB8-7158-4AFF-8331-5269FC6A543C}"/>
              </a:ext>
            </a:extLst>
          </p:cNvPr>
          <p:cNvCxnSpPr/>
          <p:nvPr/>
        </p:nvCxnSpPr>
        <p:spPr>
          <a:xfrm>
            <a:off x="296164" y="1645920"/>
            <a:ext cx="9309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B97F993-858D-444A-8857-4E71DBB26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167" y="1743477"/>
            <a:ext cx="7805393" cy="492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996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02E52-084D-4B82-AD79-A44A60E14778}"/>
              </a:ext>
            </a:extLst>
          </p:cNvPr>
          <p:cNvSpPr/>
          <p:nvPr/>
        </p:nvSpPr>
        <p:spPr>
          <a:xfrm>
            <a:off x="9989930" y="320040"/>
            <a:ext cx="1782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CompSci</a:t>
            </a:r>
            <a:endParaRPr lang="pt-B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C772F3-EE14-4601-B1E0-148CE9FF1548}"/>
              </a:ext>
            </a:extLst>
          </p:cNvPr>
          <p:cNvSpPr/>
          <p:nvPr/>
        </p:nvSpPr>
        <p:spPr>
          <a:xfrm>
            <a:off x="10412353" y="6260961"/>
            <a:ext cx="1483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Antonio L. Amadeu</a:t>
            </a:r>
            <a:endParaRPr lang="pt-BR" sz="1200" dirty="0"/>
          </a:p>
        </p:txBody>
      </p:sp>
      <p:sp>
        <p:nvSpPr>
          <p:cNvPr id="2" name="AutoShape 2" descr="https://s3-ap-south-1.amazonaws.com/av-blog-media/wp-content/uploads/2017/04/04085751/dl3.png">
            <a:extLst>
              <a:ext uri="{FF2B5EF4-FFF2-40B4-BE49-F238E27FC236}">
                <a16:creationId xmlns:a16="http://schemas.microsoft.com/office/drawing/2014/main" id="{97922DB5-43DE-4D73-8ED3-862D11C44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548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285DE4-493A-4B6E-9018-F64946E34ED8}"/>
              </a:ext>
            </a:extLst>
          </p:cNvPr>
          <p:cNvSpPr/>
          <p:nvPr/>
        </p:nvSpPr>
        <p:spPr>
          <a:xfrm>
            <a:off x="296164" y="1146263"/>
            <a:ext cx="21621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Deep Learning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619E902-FB52-473E-9B02-296956098701}"/>
              </a:ext>
            </a:extLst>
          </p:cNvPr>
          <p:cNvCxnSpPr/>
          <p:nvPr/>
        </p:nvCxnSpPr>
        <p:spPr>
          <a:xfrm>
            <a:off x="296164" y="1645920"/>
            <a:ext cx="9309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ttps://www.revista-programar.info/wp-content/uploads/2018/02/deep-learning-definicoes.jpg">
            <a:extLst>
              <a:ext uri="{FF2B5EF4-FFF2-40B4-BE49-F238E27FC236}">
                <a16:creationId xmlns:a16="http://schemas.microsoft.com/office/drawing/2014/main" id="{77A72525-7500-4EB5-ADB2-BD7453786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64" y="1683913"/>
            <a:ext cx="8847836" cy="480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8B5288B-2E3B-41D7-A03B-A1A39B0CD5B6}"/>
              </a:ext>
            </a:extLst>
          </p:cNvPr>
          <p:cNvSpPr/>
          <p:nvPr/>
        </p:nvSpPr>
        <p:spPr>
          <a:xfrm>
            <a:off x="3291840" y="2103120"/>
            <a:ext cx="4175760" cy="680720"/>
          </a:xfrm>
          <a:prstGeom prst="roundRect">
            <a:avLst/>
          </a:prstGeom>
          <a:solidFill>
            <a:srgbClr val="5A9A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Inteligência Artificial</a:t>
            </a:r>
          </a:p>
          <a:p>
            <a:pPr algn="ctr"/>
            <a:r>
              <a:rPr lang="pt-BR" sz="1600" dirty="0"/>
              <a:t>Agente que sente, raciocina, atua e adapta-se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6FF2F02-BAB2-4683-BC0C-3920AFB6CEFB}"/>
              </a:ext>
            </a:extLst>
          </p:cNvPr>
          <p:cNvSpPr/>
          <p:nvPr/>
        </p:nvSpPr>
        <p:spPr>
          <a:xfrm>
            <a:off x="4450080" y="3203047"/>
            <a:ext cx="3413760" cy="871113"/>
          </a:xfrm>
          <a:prstGeom prst="roundRect">
            <a:avLst/>
          </a:prstGeom>
          <a:solidFill>
            <a:srgbClr val="2E7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Machine Learning</a:t>
            </a:r>
          </a:p>
          <a:p>
            <a:pPr algn="ctr"/>
            <a:r>
              <a:rPr lang="pt-BR" sz="1600" dirty="0"/>
              <a:t>Algoritmo cuja eficácia melhora à medida que é exposto a mais dados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408DE0A-A778-4A15-97DA-463A1FCBFCC8}"/>
              </a:ext>
            </a:extLst>
          </p:cNvPr>
          <p:cNvSpPr/>
          <p:nvPr/>
        </p:nvSpPr>
        <p:spPr>
          <a:xfrm>
            <a:off x="4836160" y="4409440"/>
            <a:ext cx="3169920" cy="1188720"/>
          </a:xfrm>
          <a:prstGeom prst="roundRect">
            <a:avLst/>
          </a:prstGeom>
          <a:solidFill>
            <a:srgbClr val="1F5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Deep Learning</a:t>
            </a:r>
          </a:p>
          <a:p>
            <a:pPr algn="ctr"/>
            <a:r>
              <a:rPr lang="pt-BR" sz="1600" dirty="0"/>
              <a:t>Algoritmos baseados em redes neurais que aprendem a partir de vastas quantidades de dados</a:t>
            </a:r>
          </a:p>
        </p:txBody>
      </p:sp>
    </p:spTree>
    <p:extLst>
      <p:ext uri="{BB962C8B-B14F-4D97-AF65-F5344CB8AC3E}">
        <p14:creationId xmlns:p14="http://schemas.microsoft.com/office/powerpoint/2010/main" val="2304933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02E52-084D-4B82-AD79-A44A60E14778}"/>
              </a:ext>
            </a:extLst>
          </p:cNvPr>
          <p:cNvSpPr/>
          <p:nvPr/>
        </p:nvSpPr>
        <p:spPr>
          <a:xfrm>
            <a:off x="9989930" y="320040"/>
            <a:ext cx="1782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CompSci</a:t>
            </a:r>
            <a:endParaRPr lang="pt-B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C772F3-EE14-4601-B1E0-148CE9FF1548}"/>
              </a:ext>
            </a:extLst>
          </p:cNvPr>
          <p:cNvSpPr/>
          <p:nvPr/>
        </p:nvSpPr>
        <p:spPr>
          <a:xfrm>
            <a:off x="10412353" y="6260961"/>
            <a:ext cx="1483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Antonio L. Amadeu</a:t>
            </a:r>
            <a:endParaRPr lang="pt-BR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285DE4-493A-4B6E-9018-F64946E34ED8}"/>
              </a:ext>
            </a:extLst>
          </p:cNvPr>
          <p:cNvSpPr/>
          <p:nvPr/>
        </p:nvSpPr>
        <p:spPr>
          <a:xfrm>
            <a:off x="296164" y="1146263"/>
            <a:ext cx="21621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Deep Learning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619E902-FB52-473E-9B02-296956098701}"/>
              </a:ext>
            </a:extLst>
          </p:cNvPr>
          <p:cNvCxnSpPr/>
          <p:nvPr/>
        </p:nvCxnSpPr>
        <p:spPr>
          <a:xfrm>
            <a:off x="296164" y="1645920"/>
            <a:ext cx="9309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9DB3EB9-E01A-4FB7-97AC-6811DEBCBBD9}"/>
              </a:ext>
            </a:extLst>
          </p:cNvPr>
          <p:cNvSpPr txBox="1"/>
          <p:nvPr/>
        </p:nvSpPr>
        <p:spPr>
          <a:xfrm>
            <a:off x="296164" y="2092960"/>
            <a:ext cx="38633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Bibliotecas Python para Deep Learning: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Keras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Tensorflow</a:t>
            </a:r>
          </a:p>
        </p:txBody>
      </p:sp>
      <p:pic>
        <p:nvPicPr>
          <p:cNvPr id="2050" name="Picture 2" descr="Image result for o que Ã© deep learning">
            <a:extLst>
              <a:ext uri="{FF2B5EF4-FFF2-40B4-BE49-F238E27FC236}">
                <a16:creationId xmlns:a16="http://schemas.microsoft.com/office/drawing/2014/main" id="{2CF6D6C4-4AA4-4BE5-87BB-C2743F92C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143" y="2703760"/>
            <a:ext cx="7534275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3652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02E52-084D-4B82-AD79-A44A60E14778}"/>
              </a:ext>
            </a:extLst>
          </p:cNvPr>
          <p:cNvSpPr/>
          <p:nvPr/>
        </p:nvSpPr>
        <p:spPr>
          <a:xfrm>
            <a:off x="9989930" y="320040"/>
            <a:ext cx="1782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CompSci</a:t>
            </a:r>
            <a:endParaRPr lang="pt-B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C772F3-EE14-4601-B1E0-148CE9FF1548}"/>
              </a:ext>
            </a:extLst>
          </p:cNvPr>
          <p:cNvSpPr/>
          <p:nvPr/>
        </p:nvSpPr>
        <p:spPr>
          <a:xfrm>
            <a:off x="10412353" y="6260961"/>
            <a:ext cx="1483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Antonio L. Amadeu</a:t>
            </a:r>
            <a:endParaRPr lang="pt-BR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285DE4-493A-4B6E-9018-F64946E34ED8}"/>
              </a:ext>
            </a:extLst>
          </p:cNvPr>
          <p:cNvSpPr/>
          <p:nvPr/>
        </p:nvSpPr>
        <p:spPr>
          <a:xfrm>
            <a:off x="296164" y="1146263"/>
            <a:ext cx="21621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Deep Learning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619E902-FB52-473E-9B02-296956098701}"/>
              </a:ext>
            </a:extLst>
          </p:cNvPr>
          <p:cNvCxnSpPr/>
          <p:nvPr/>
        </p:nvCxnSpPr>
        <p:spPr>
          <a:xfrm>
            <a:off x="296164" y="1645920"/>
            <a:ext cx="9309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BE37069-84B2-4EDF-AA41-7AE5F6736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20" y="1900286"/>
            <a:ext cx="6873240" cy="441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57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02E52-084D-4B82-AD79-A44A60E14778}"/>
              </a:ext>
            </a:extLst>
          </p:cNvPr>
          <p:cNvSpPr/>
          <p:nvPr/>
        </p:nvSpPr>
        <p:spPr>
          <a:xfrm>
            <a:off x="9989930" y="320040"/>
            <a:ext cx="1782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CompSci</a:t>
            </a:r>
            <a:endParaRPr lang="pt-B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C772F3-EE14-4601-B1E0-148CE9FF1548}"/>
              </a:ext>
            </a:extLst>
          </p:cNvPr>
          <p:cNvSpPr/>
          <p:nvPr/>
        </p:nvSpPr>
        <p:spPr>
          <a:xfrm>
            <a:off x="10412353" y="6260961"/>
            <a:ext cx="1483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Antonio L. Amadeu</a:t>
            </a:r>
            <a:endParaRPr lang="pt-BR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60482A-F293-4293-9BCA-DA8079DA80D3}"/>
              </a:ext>
            </a:extLst>
          </p:cNvPr>
          <p:cNvSpPr/>
          <p:nvPr/>
        </p:nvSpPr>
        <p:spPr>
          <a:xfrm>
            <a:off x="296164" y="1146263"/>
            <a:ext cx="28950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Programa do Curso: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882314-BF44-47F2-A705-4C27ECE73749}"/>
              </a:ext>
            </a:extLst>
          </p:cNvPr>
          <p:cNvSpPr txBox="1"/>
          <p:nvPr/>
        </p:nvSpPr>
        <p:spPr>
          <a:xfrm>
            <a:off x="296164" y="1830346"/>
            <a:ext cx="349608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Machine Learning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Tipos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Supervisionada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Não Supervisionada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Características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Regressão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Classificação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Agrupamento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Preparação dos dados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Deep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Time Series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Análise de Sentimento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9D068C-CCAE-4D95-942B-558B3E092BFA}"/>
              </a:ext>
            </a:extLst>
          </p:cNvPr>
          <p:cNvCxnSpPr/>
          <p:nvPr/>
        </p:nvCxnSpPr>
        <p:spPr>
          <a:xfrm>
            <a:off x="296164" y="1645920"/>
            <a:ext cx="9309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324556-CA68-4B15-961B-1181002E20F8}"/>
              </a:ext>
            </a:extLst>
          </p:cNvPr>
          <p:cNvCxnSpPr/>
          <p:nvPr/>
        </p:nvCxnSpPr>
        <p:spPr>
          <a:xfrm>
            <a:off x="296164" y="5476240"/>
            <a:ext cx="9309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764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02E52-084D-4B82-AD79-A44A60E14778}"/>
              </a:ext>
            </a:extLst>
          </p:cNvPr>
          <p:cNvSpPr/>
          <p:nvPr/>
        </p:nvSpPr>
        <p:spPr>
          <a:xfrm>
            <a:off x="9989930" y="320040"/>
            <a:ext cx="1782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CompSci</a:t>
            </a:r>
            <a:endParaRPr lang="pt-B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C772F3-EE14-4601-B1E0-148CE9FF1548}"/>
              </a:ext>
            </a:extLst>
          </p:cNvPr>
          <p:cNvSpPr/>
          <p:nvPr/>
        </p:nvSpPr>
        <p:spPr>
          <a:xfrm>
            <a:off x="10412353" y="6260961"/>
            <a:ext cx="1483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Antonio L. Amadeu</a:t>
            </a:r>
            <a:endParaRPr lang="pt-BR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285DE4-493A-4B6E-9018-F64946E34ED8}"/>
              </a:ext>
            </a:extLst>
          </p:cNvPr>
          <p:cNvSpPr/>
          <p:nvPr/>
        </p:nvSpPr>
        <p:spPr>
          <a:xfrm>
            <a:off x="296164" y="1146263"/>
            <a:ext cx="21621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Deep Learning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619E902-FB52-473E-9B02-296956098701}"/>
              </a:ext>
            </a:extLst>
          </p:cNvPr>
          <p:cNvCxnSpPr/>
          <p:nvPr/>
        </p:nvCxnSpPr>
        <p:spPr>
          <a:xfrm>
            <a:off x="296164" y="1645920"/>
            <a:ext cx="9309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s://cdn-images-1.medium.com/max/1200/1*UGo2KPlHZjD-cIlQ2YQVog.png">
            <a:extLst>
              <a:ext uri="{FF2B5EF4-FFF2-40B4-BE49-F238E27FC236}">
                <a16:creationId xmlns:a16="http://schemas.microsoft.com/office/drawing/2014/main" id="{1F5E4401-C800-4D77-AA16-DEC902D51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" y="1747819"/>
            <a:ext cx="5253413" cy="375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i.stack.imgur.com/1bCQl.png">
            <a:extLst>
              <a:ext uri="{FF2B5EF4-FFF2-40B4-BE49-F238E27FC236}">
                <a16:creationId xmlns:a16="http://schemas.microsoft.com/office/drawing/2014/main" id="{20E35AF1-1DC1-42F4-AC27-FF2721005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440" y="1887219"/>
            <a:ext cx="5334000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D2FF51-81CB-42DB-9243-85C4F9A8AA47}"/>
              </a:ext>
            </a:extLst>
          </p:cNvPr>
          <p:cNvSpPr txBox="1"/>
          <p:nvPr/>
        </p:nvSpPr>
        <p:spPr>
          <a:xfrm>
            <a:off x="296164" y="5375870"/>
            <a:ext cx="2119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hlinkClick r:id="rId4"/>
              </a:rPr>
              <a:t>https://pong-2.com/</a:t>
            </a:r>
            <a:endParaRPr lang="pt-B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D0EFB8-7267-42C3-90AD-D12BFE773418}"/>
              </a:ext>
            </a:extLst>
          </p:cNvPr>
          <p:cNvSpPr txBox="1"/>
          <p:nvPr/>
        </p:nvSpPr>
        <p:spPr>
          <a:xfrm>
            <a:off x="296164" y="5760204"/>
            <a:ext cx="9878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hlinkClick r:id="rId5"/>
              </a:rPr>
              <a:t>https://medium.com/pilotorobo/pythonjogapong-parte-1-capturando-a-tela-e-extraindo-informa%C3%A7%C3%B5es-334135880144</a:t>
            </a:r>
            <a:endParaRPr lang="pt-BR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27A198-3247-41B8-AD5E-5E21A719EC95}"/>
              </a:ext>
            </a:extLst>
          </p:cNvPr>
          <p:cNvSpPr txBox="1"/>
          <p:nvPr/>
        </p:nvSpPr>
        <p:spPr>
          <a:xfrm>
            <a:off x="296164" y="6121529"/>
            <a:ext cx="7115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hlinkClick r:id="rId6"/>
              </a:rPr>
              <a:t>https://github.com/pilotorobo/pongplay/blob/master/screen_features.py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98011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02E52-084D-4B82-AD79-A44A60E14778}"/>
              </a:ext>
            </a:extLst>
          </p:cNvPr>
          <p:cNvSpPr/>
          <p:nvPr/>
        </p:nvSpPr>
        <p:spPr>
          <a:xfrm>
            <a:off x="9989930" y="320040"/>
            <a:ext cx="1782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CompSci</a:t>
            </a:r>
            <a:endParaRPr lang="pt-B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C772F3-EE14-4601-B1E0-148CE9FF1548}"/>
              </a:ext>
            </a:extLst>
          </p:cNvPr>
          <p:cNvSpPr/>
          <p:nvPr/>
        </p:nvSpPr>
        <p:spPr>
          <a:xfrm>
            <a:off x="10412353" y="6260961"/>
            <a:ext cx="1483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Antonio L. Amadeu</a:t>
            </a:r>
            <a:endParaRPr lang="pt-BR" sz="1200" dirty="0"/>
          </a:p>
        </p:txBody>
      </p:sp>
      <p:sp>
        <p:nvSpPr>
          <p:cNvPr id="2" name="AutoShape 2" descr="https://s3-ap-south-1.amazonaws.com/av-blog-media/wp-content/uploads/2017/04/04085751/dl3.png">
            <a:extLst>
              <a:ext uri="{FF2B5EF4-FFF2-40B4-BE49-F238E27FC236}">
                <a16:creationId xmlns:a16="http://schemas.microsoft.com/office/drawing/2014/main" id="{97922DB5-43DE-4D73-8ED3-862D11C44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548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285DE4-493A-4B6E-9018-F64946E34ED8}"/>
              </a:ext>
            </a:extLst>
          </p:cNvPr>
          <p:cNvSpPr/>
          <p:nvPr/>
        </p:nvSpPr>
        <p:spPr>
          <a:xfrm>
            <a:off x="296164" y="1146263"/>
            <a:ext cx="48931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Machine Learning x Deep Learning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619E902-FB52-473E-9B02-296956098701}"/>
              </a:ext>
            </a:extLst>
          </p:cNvPr>
          <p:cNvCxnSpPr/>
          <p:nvPr/>
        </p:nvCxnSpPr>
        <p:spPr>
          <a:xfrm>
            <a:off x="296164" y="1645920"/>
            <a:ext cx="9309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623F7465-0F4B-49B0-AB8F-C734B0021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884" y="1862798"/>
            <a:ext cx="6358636" cy="453666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BA534D-106B-423F-A593-511F0C494313}"/>
              </a:ext>
            </a:extLst>
          </p:cNvPr>
          <p:cNvSpPr/>
          <p:nvPr/>
        </p:nvSpPr>
        <p:spPr>
          <a:xfrm>
            <a:off x="2246884" y="5913120"/>
            <a:ext cx="6358636" cy="48634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0EC7AF-A053-45DD-9064-04151A7157BA}"/>
              </a:ext>
            </a:extLst>
          </p:cNvPr>
          <p:cNvSpPr/>
          <p:nvPr/>
        </p:nvSpPr>
        <p:spPr>
          <a:xfrm>
            <a:off x="3810000" y="1893278"/>
            <a:ext cx="3149600" cy="52480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77994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02E52-084D-4B82-AD79-A44A60E14778}"/>
              </a:ext>
            </a:extLst>
          </p:cNvPr>
          <p:cNvSpPr/>
          <p:nvPr/>
        </p:nvSpPr>
        <p:spPr>
          <a:xfrm>
            <a:off x="9989930" y="320040"/>
            <a:ext cx="1782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CompSci</a:t>
            </a:r>
            <a:endParaRPr lang="pt-B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C772F3-EE14-4601-B1E0-148CE9FF1548}"/>
              </a:ext>
            </a:extLst>
          </p:cNvPr>
          <p:cNvSpPr/>
          <p:nvPr/>
        </p:nvSpPr>
        <p:spPr>
          <a:xfrm>
            <a:off x="10412353" y="6260961"/>
            <a:ext cx="1483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Antonio L. Amadeu</a:t>
            </a:r>
            <a:endParaRPr lang="pt-BR" sz="1200" dirty="0"/>
          </a:p>
        </p:txBody>
      </p:sp>
      <p:sp>
        <p:nvSpPr>
          <p:cNvPr id="2" name="AutoShape 2" descr="https://s3-ap-south-1.amazonaws.com/av-blog-media/wp-content/uploads/2017/04/04085751/dl3.png">
            <a:extLst>
              <a:ext uri="{FF2B5EF4-FFF2-40B4-BE49-F238E27FC236}">
                <a16:creationId xmlns:a16="http://schemas.microsoft.com/office/drawing/2014/main" id="{97922DB5-43DE-4D73-8ED3-862D11C44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F205B7-65E4-4179-A4E7-0FBBFD85FFF3}"/>
              </a:ext>
            </a:extLst>
          </p:cNvPr>
          <p:cNvSpPr/>
          <p:nvPr/>
        </p:nvSpPr>
        <p:spPr>
          <a:xfrm>
            <a:off x="296164" y="1146263"/>
            <a:ext cx="6611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Deep Learning – Convolutional Neural Network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B1404D-6B92-4A8E-AACD-0893A560930C}"/>
              </a:ext>
            </a:extLst>
          </p:cNvPr>
          <p:cNvCxnSpPr/>
          <p:nvPr/>
        </p:nvCxnSpPr>
        <p:spPr>
          <a:xfrm>
            <a:off x="296164" y="1645920"/>
            <a:ext cx="9309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980DB71-C990-4745-8A1A-70D2A521A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453" y="2379662"/>
            <a:ext cx="910590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903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02E52-084D-4B82-AD79-A44A60E14778}"/>
              </a:ext>
            </a:extLst>
          </p:cNvPr>
          <p:cNvSpPr/>
          <p:nvPr/>
        </p:nvSpPr>
        <p:spPr>
          <a:xfrm>
            <a:off x="9989930" y="320040"/>
            <a:ext cx="1782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CompSci</a:t>
            </a:r>
            <a:endParaRPr lang="pt-B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C772F3-EE14-4601-B1E0-148CE9FF1548}"/>
              </a:ext>
            </a:extLst>
          </p:cNvPr>
          <p:cNvSpPr/>
          <p:nvPr/>
        </p:nvSpPr>
        <p:spPr>
          <a:xfrm>
            <a:off x="10412353" y="6260961"/>
            <a:ext cx="1483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Antonio L. Amadeu</a:t>
            </a:r>
            <a:endParaRPr lang="pt-BR" sz="1200" dirty="0"/>
          </a:p>
        </p:txBody>
      </p:sp>
      <p:sp>
        <p:nvSpPr>
          <p:cNvPr id="2" name="AutoShape 2" descr="https://s3-ap-south-1.amazonaws.com/av-blog-media/wp-content/uploads/2017/04/04085751/dl3.png">
            <a:extLst>
              <a:ext uri="{FF2B5EF4-FFF2-40B4-BE49-F238E27FC236}">
                <a16:creationId xmlns:a16="http://schemas.microsoft.com/office/drawing/2014/main" id="{97922DB5-43DE-4D73-8ED3-862D11C44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F205B7-65E4-4179-A4E7-0FBBFD85FFF3}"/>
              </a:ext>
            </a:extLst>
          </p:cNvPr>
          <p:cNvSpPr/>
          <p:nvPr/>
        </p:nvSpPr>
        <p:spPr>
          <a:xfrm>
            <a:off x="296164" y="1146263"/>
            <a:ext cx="6611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Deep Learning – Convolutional Neural Network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B1404D-6B92-4A8E-AACD-0893A560930C}"/>
              </a:ext>
            </a:extLst>
          </p:cNvPr>
          <p:cNvCxnSpPr/>
          <p:nvPr/>
        </p:nvCxnSpPr>
        <p:spPr>
          <a:xfrm>
            <a:off x="296164" y="1645920"/>
            <a:ext cx="9309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40B7920-E9FA-4AA7-99ED-47E194417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880" y="1955661"/>
            <a:ext cx="91630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424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02E52-084D-4B82-AD79-A44A60E14778}"/>
              </a:ext>
            </a:extLst>
          </p:cNvPr>
          <p:cNvSpPr/>
          <p:nvPr/>
        </p:nvSpPr>
        <p:spPr>
          <a:xfrm>
            <a:off x="9989930" y="320040"/>
            <a:ext cx="1782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CompSci</a:t>
            </a:r>
            <a:endParaRPr lang="pt-B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C772F3-EE14-4601-B1E0-148CE9FF1548}"/>
              </a:ext>
            </a:extLst>
          </p:cNvPr>
          <p:cNvSpPr/>
          <p:nvPr/>
        </p:nvSpPr>
        <p:spPr>
          <a:xfrm>
            <a:off x="10412353" y="6260961"/>
            <a:ext cx="1483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Antonio L. Amadeu</a:t>
            </a:r>
            <a:endParaRPr lang="pt-BR" sz="1200" dirty="0"/>
          </a:p>
        </p:txBody>
      </p:sp>
      <p:sp>
        <p:nvSpPr>
          <p:cNvPr id="2" name="AutoShape 2" descr="https://s3-ap-south-1.amazonaws.com/av-blog-media/wp-content/uploads/2017/04/04085751/dl3.png">
            <a:extLst>
              <a:ext uri="{FF2B5EF4-FFF2-40B4-BE49-F238E27FC236}">
                <a16:creationId xmlns:a16="http://schemas.microsoft.com/office/drawing/2014/main" id="{97922DB5-43DE-4D73-8ED3-862D11C44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F205B7-65E4-4179-A4E7-0FBBFD85FFF3}"/>
              </a:ext>
            </a:extLst>
          </p:cNvPr>
          <p:cNvSpPr/>
          <p:nvPr/>
        </p:nvSpPr>
        <p:spPr>
          <a:xfrm>
            <a:off x="296164" y="1146263"/>
            <a:ext cx="6611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Deep Learning – Convolutional Neural Network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B1404D-6B92-4A8E-AACD-0893A560930C}"/>
              </a:ext>
            </a:extLst>
          </p:cNvPr>
          <p:cNvCxnSpPr/>
          <p:nvPr/>
        </p:nvCxnSpPr>
        <p:spPr>
          <a:xfrm>
            <a:off x="296164" y="1645920"/>
            <a:ext cx="9309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EF0AD49-0EF1-4DC4-9AA7-5E68391DD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525" y="1831836"/>
            <a:ext cx="607695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803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02E52-084D-4B82-AD79-A44A60E14778}"/>
              </a:ext>
            </a:extLst>
          </p:cNvPr>
          <p:cNvSpPr/>
          <p:nvPr/>
        </p:nvSpPr>
        <p:spPr>
          <a:xfrm>
            <a:off x="9989930" y="320040"/>
            <a:ext cx="1782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CompSci</a:t>
            </a:r>
            <a:endParaRPr lang="pt-B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C772F3-EE14-4601-B1E0-148CE9FF1548}"/>
              </a:ext>
            </a:extLst>
          </p:cNvPr>
          <p:cNvSpPr/>
          <p:nvPr/>
        </p:nvSpPr>
        <p:spPr>
          <a:xfrm>
            <a:off x="10412353" y="6260961"/>
            <a:ext cx="1483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Antonio L. Amadeu</a:t>
            </a:r>
            <a:endParaRPr lang="pt-BR" sz="1200" dirty="0"/>
          </a:p>
        </p:txBody>
      </p:sp>
      <p:sp>
        <p:nvSpPr>
          <p:cNvPr id="2" name="AutoShape 2" descr="https://s3-ap-south-1.amazonaws.com/av-blog-media/wp-content/uploads/2017/04/04085751/dl3.png">
            <a:extLst>
              <a:ext uri="{FF2B5EF4-FFF2-40B4-BE49-F238E27FC236}">
                <a16:creationId xmlns:a16="http://schemas.microsoft.com/office/drawing/2014/main" id="{97922DB5-43DE-4D73-8ED3-862D11C44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F205B7-65E4-4179-A4E7-0FBBFD85FFF3}"/>
              </a:ext>
            </a:extLst>
          </p:cNvPr>
          <p:cNvSpPr/>
          <p:nvPr/>
        </p:nvSpPr>
        <p:spPr>
          <a:xfrm>
            <a:off x="296164" y="1146263"/>
            <a:ext cx="6611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Deep Learning – Convolutional Neural Network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B1404D-6B92-4A8E-AACD-0893A560930C}"/>
              </a:ext>
            </a:extLst>
          </p:cNvPr>
          <p:cNvCxnSpPr/>
          <p:nvPr/>
        </p:nvCxnSpPr>
        <p:spPr>
          <a:xfrm>
            <a:off x="296164" y="1645920"/>
            <a:ext cx="9309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951418D-55C0-4A7D-BC19-F308640F1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64" y="1784032"/>
            <a:ext cx="9967526" cy="464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597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02E52-084D-4B82-AD79-A44A60E14778}"/>
              </a:ext>
            </a:extLst>
          </p:cNvPr>
          <p:cNvSpPr/>
          <p:nvPr/>
        </p:nvSpPr>
        <p:spPr>
          <a:xfrm>
            <a:off x="9989930" y="320040"/>
            <a:ext cx="1782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CompSci</a:t>
            </a:r>
            <a:endParaRPr lang="pt-B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C772F3-EE14-4601-B1E0-148CE9FF1548}"/>
              </a:ext>
            </a:extLst>
          </p:cNvPr>
          <p:cNvSpPr/>
          <p:nvPr/>
        </p:nvSpPr>
        <p:spPr>
          <a:xfrm>
            <a:off x="10412353" y="6260961"/>
            <a:ext cx="1483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Antonio L. Amadeu</a:t>
            </a:r>
            <a:endParaRPr lang="pt-BR" sz="1200" dirty="0"/>
          </a:p>
        </p:txBody>
      </p:sp>
      <p:sp>
        <p:nvSpPr>
          <p:cNvPr id="2" name="AutoShape 2" descr="https://s3-ap-south-1.amazonaws.com/av-blog-media/wp-content/uploads/2017/04/04085751/dl3.png">
            <a:extLst>
              <a:ext uri="{FF2B5EF4-FFF2-40B4-BE49-F238E27FC236}">
                <a16:creationId xmlns:a16="http://schemas.microsoft.com/office/drawing/2014/main" id="{97922DB5-43DE-4D73-8ED3-862D11C44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F205B7-65E4-4179-A4E7-0FBBFD85FFF3}"/>
              </a:ext>
            </a:extLst>
          </p:cNvPr>
          <p:cNvSpPr/>
          <p:nvPr/>
        </p:nvSpPr>
        <p:spPr>
          <a:xfrm>
            <a:off x="296164" y="1146263"/>
            <a:ext cx="6611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Deep Learning – Convolutional Neural Network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B1404D-6B92-4A8E-AACD-0893A560930C}"/>
              </a:ext>
            </a:extLst>
          </p:cNvPr>
          <p:cNvCxnSpPr/>
          <p:nvPr/>
        </p:nvCxnSpPr>
        <p:spPr>
          <a:xfrm>
            <a:off x="296164" y="1645920"/>
            <a:ext cx="9309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170A8AD-A639-455F-8812-48FC997E9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64" y="1796962"/>
            <a:ext cx="10133790" cy="432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797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02E52-084D-4B82-AD79-A44A60E14778}"/>
              </a:ext>
            </a:extLst>
          </p:cNvPr>
          <p:cNvSpPr/>
          <p:nvPr/>
        </p:nvSpPr>
        <p:spPr>
          <a:xfrm>
            <a:off x="9989930" y="320040"/>
            <a:ext cx="1782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CompSci</a:t>
            </a:r>
            <a:endParaRPr lang="pt-B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C772F3-EE14-4601-B1E0-148CE9FF1548}"/>
              </a:ext>
            </a:extLst>
          </p:cNvPr>
          <p:cNvSpPr/>
          <p:nvPr/>
        </p:nvSpPr>
        <p:spPr>
          <a:xfrm>
            <a:off x="10412353" y="6260961"/>
            <a:ext cx="1483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Antonio L. Amadeu</a:t>
            </a:r>
            <a:endParaRPr lang="pt-BR" sz="1200" dirty="0"/>
          </a:p>
        </p:txBody>
      </p:sp>
      <p:sp>
        <p:nvSpPr>
          <p:cNvPr id="2" name="AutoShape 2" descr="https://s3-ap-south-1.amazonaws.com/av-blog-media/wp-content/uploads/2017/04/04085751/dl3.png">
            <a:extLst>
              <a:ext uri="{FF2B5EF4-FFF2-40B4-BE49-F238E27FC236}">
                <a16:creationId xmlns:a16="http://schemas.microsoft.com/office/drawing/2014/main" id="{97922DB5-43DE-4D73-8ED3-862D11C44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F205B7-65E4-4179-A4E7-0FBBFD85FFF3}"/>
              </a:ext>
            </a:extLst>
          </p:cNvPr>
          <p:cNvSpPr/>
          <p:nvPr/>
        </p:nvSpPr>
        <p:spPr>
          <a:xfrm>
            <a:off x="296164" y="1146263"/>
            <a:ext cx="6611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Deep Learning – Convolutional Neural Network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B1404D-6B92-4A8E-AACD-0893A560930C}"/>
              </a:ext>
            </a:extLst>
          </p:cNvPr>
          <p:cNvCxnSpPr/>
          <p:nvPr/>
        </p:nvCxnSpPr>
        <p:spPr>
          <a:xfrm>
            <a:off x="296164" y="1645920"/>
            <a:ext cx="9309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249D4B7-C064-46CF-8F45-295F35B08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120" y="1683913"/>
            <a:ext cx="5943600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3544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02E52-084D-4B82-AD79-A44A60E14778}"/>
              </a:ext>
            </a:extLst>
          </p:cNvPr>
          <p:cNvSpPr/>
          <p:nvPr/>
        </p:nvSpPr>
        <p:spPr>
          <a:xfrm>
            <a:off x="9989930" y="320040"/>
            <a:ext cx="1782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CompSci</a:t>
            </a:r>
            <a:endParaRPr lang="pt-B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C772F3-EE14-4601-B1E0-148CE9FF1548}"/>
              </a:ext>
            </a:extLst>
          </p:cNvPr>
          <p:cNvSpPr/>
          <p:nvPr/>
        </p:nvSpPr>
        <p:spPr>
          <a:xfrm>
            <a:off x="10412353" y="6260961"/>
            <a:ext cx="1483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Antonio L. Amadeu</a:t>
            </a:r>
            <a:endParaRPr lang="pt-BR" sz="1200" dirty="0"/>
          </a:p>
        </p:txBody>
      </p:sp>
      <p:sp>
        <p:nvSpPr>
          <p:cNvPr id="2" name="AutoShape 2" descr="https://s3-ap-south-1.amazonaws.com/av-blog-media/wp-content/uploads/2017/04/04085751/dl3.png">
            <a:extLst>
              <a:ext uri="{FF2B5EF4-FFF2-40B4-BE49-F238E27FC236}">
                <a16:creationId xmlns:a16="http://schemas.microsoft.com/office/drawing/2014/main" id="{97922DB5-43DE-4D73-8ED3-862D11C44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F205B7-65E4-4179-A4E7-0FBBFD85FFF3}"/>
              </a:ext>
            </a:extLst>
          </p:cNvPr>
          <p:cNvSpPr/>
          <p:nvPr/>
        </p:nvSpPr>
        <p:spPr>
          <a:xfrm>
            <a:off x="296164" y="1146263"/>
            <a:ext cx="6611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Deep Learning – Convolutional Neural Network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B1404D-6B92-4A8E-AACD-0893A560930C}"/>
              </a:ext>
            </a:extLst>
          </p:cNvPr>
          <p:cNvCxnSpPr/>
          <p:nvPr/>
        </p:nvCxnSpPr>
        <p:spPr>
          <a:xfrm>
            <a:off x="296164" y="1645920"/>
            <a:ext cx="9309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0BB687D-5835-4488-858D-0113AB6F0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412" y="1765161"/>
            <a:ext cx="863917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4333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02E52-084D-4B82-AD79-A44A60E14778}"/>
              </a:ext>
            </a:extLst>
          </p:cNvPr>
          <p:cNvSpPr/>
          <p:nvPr/>
        </p:nvSpPr>
        <p:spPr>
          <a:xfrm>
            <a:off x="9989930" y="320040"/>
            <a:ext cx="1782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CompSci</a:t>
            </a:r>
            <a:endParaRPr lang="pt-B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C772F3-EE14-4601-B1E0-148CE9FF1548}"/>
              </a:ext>
            </a:extLst>
          </p:cNvPr>
          <p:cNvSpPr/>
          <p:nvPr/>
        </p:nvSpPr>
        <p:spPr>
          <a:xfrm>
            <a:off x="10412353" y="6260961"/>
            <a:ext cx="1483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Antonio L. Amadeu</a:t>
            </a:r>
            <a:endParaRPr lang="pt-BR" sz="1200" dirty="0"/>
          </a:p>
        </p:txBody>
      </p:sp>
      <p:sp>
        <p:nvSpPr>
          <p:cNvPr id="2" name="AutoShape 2" descr="https://s3-ap-south-1.amazonaws.com/av-blog-media/wp-content/uploads/2017/04/04085751/dl3.png">
            <a:extLst>
              <a:ext uri="{FF2B5EF4-FFF2-40B4-BE49-F238E27FC236}">
                <a16:creationId xmlns:a16="http://schemas.microsoft.com/office/drawing/2014/main" id="{97922DB5-43DE-4D73-8ED3-862D11C44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F205B7-65E4-4179-A4E7-0FBBFD85FFF3}"/>
              </a:ext>
            </a:extLst>
          </p:cNvPr>
          <p:cNvSpPr/>
          <p:nvPr/>
        </p:nvSpPr>
        <p:spPr>
          <a:xfrm>
            <a:off x="296164" y="1146263"/>
            <a:ext cx="6611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Deep Learning – Convolutional Neural Network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B1404D-6B92-4A8E-AACD-0893A560930C}"/>
              </a:ext>
            </a:extLst>
          </p:cNvPr>
          <p:cNvCxnSpPr/>
          <p:nvPr/>
        </p:nvCxnSpPr>
        <p:spPr>
          <a:xfrm>
            <a:off x="296164" y="1645920"/>
            <a:ext cx="9309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69E7B17-2747-4602-9A15-5F800C525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045" y="2461577"/>
            <a:ext cx="699135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52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02E52-084D-4B82-AD79-A44A60E14778}"/>
              </a:ext>
            </a:extLst>
          </p:cNvPr>
          <p:cNvSpPr/>
          <p:nvPr/>
        </p:nvSpPr>
        <p:spPr>
          <a:xfrm>
            <a:off x="9989930" y="320040"/>
            <a:ext cx="1782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CompSci</a:t>
            </a:r>
            <a:endParaRPr lang="pt-B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C772F3-EE14-4601-B1E0-148CE9FF1548}"/>
              </a:ext>
            </a:extLst>
          </p:cNvPr>
          <p:cNvSpPr/>
          <p:nvPr/>
        </p:nvSpPr>
        <p:spPr>
          <a:xfrm>
            <a:off x="10412353" y="6260961"/>
            <a:ext cx="1483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Antonio L. Amadeu</a:t>
            </a:r>
            <a:endParaRPr lang="pt-BR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60482A-F293-4293-9BCA-DA8079DA80D3}"/>
              </a:ext>
            </a:extLst>
          </p:cNvPr>
          <p:cNvSpPr/>
          <p:nvPr/>
        </p:nvSpPr>
        <p:spPr>
          <a:xfrm>
            <a:off x="296164" y="1146263"/>
            <a:ext cx="17205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Referências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9D068C-CCAE-4D95-942B-558B3E092BFA}"/>
              </a:ext>
            </a:extLst>
          </p:cNvPr>
          <p:cNvCxnSpPr/>
          <p:nvPr/>
        </p:nvCxnSpPr>
        <p:spPr>
          <a:xfrm>
            <a:off x="296164" y="1645920"/>
            <a:ext cx="9309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324556-CA68-4B15-961B-1181002E20F8}"/>
              </a:ext>
            </a:extLst>
          </p:cNvPr>
          <p:cNvCxnSpPr/>
          <p:nvPr/>
        </p:nvCxnSpPr>
        <p:spPr>
          <a:xfrm>
            <a:off x="296164" y="5476240"/>
            <a:ext cx="9309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E712B2F3-5CD1-4FF0-8DE1-E8EA9AA38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030" y="1779905"/>
            <a:ext cx="2350906" cy="3562343"/>
          </a:xfrm>
          <a:prstGeom prst="rect">
            <a:avLst/>
          </a:prstGeom>
        </p:spPr>
      </p:pic>
      <p:pic>
        <p:nvPicPr>
          <p:cNvPr id="4098" name="Picture 2" descr="book">
            <a:hlinkClick r:id="rId4"/>
            <a:extLst>
              <a:ext uri="{FF2B5EF4-FFF2-40B4-BE49-F238E27FC236}">
                <a16:creationId xmlns:a16="http://schemas.microsoft.com/office/drawing/2014/main" id="{D27E9B13-3138-490C-A92D-45BBF5994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700" y="1779915"/>
            <a:ext cx="2717034" cy="356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8130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02E52-084D-4B82-AD79-A44A60E14778}"/>
              </a:ext>
            </a:extLst>
          </p:cNvPr>
          <p:cNvSpPr/>
          <p:nvPr/>
        </p:nvSpPr>
        <p:spPr>
          <a:xfrm>
            <a:off x="9989930" y="320040"/>
            <a:ext cx="1782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CompSci</a:t>
            </a:r>
            <a:endParaRPr lang="pt-B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C772F3-EE14-4601-B1E0-148CE9FF1548}"/>
              </a:ext>
            </a:extLst>
          </p:cNvPr>
          <p:cNvSpPr/>
          <p:nvPr/>
        </p:nvSpPr>
        <p:spPr>
          <a:xfrm>
            <a:off x="10412353" y="6260961"/>
            <a:ext cx="1483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Antonio L. Amadeu</a:t>
            </a:r>
            <a:endParaRPr lang="pt-BR" sz="1200" dirty="0"/>
          </a:p>
        </p:txBody>
      </p:sp>
      <p:sp>
        <p:nvSpPr>
          <p:cNvPr id="2" name="AutoShape 2" descr="https://s3-ap-south-1.amazonaws.com/av-blog-media/wp-content/uploads/2017/04/04085751/dl3.png">
            <a:extLst>
              <a:ext uri="{FF2B5EF4-FFF2-40B4-BE49-F238E27FC236}">
                <a16:creationId xmlns:a16="http://schemas.microsoft.com/office/drawing/2014/main" id="{97922DB5-43DE-4D73-8ED3-862D11C44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F205B7-65E4-4179-A4E7-0FBBFD85FFF3}"/>
              </a:ext>
            </a:extLst>
          </p:cNvPr>
          <p:cNvSpPr/>
          <p:nvPr/>
        </p:nvSpPr>
        <p:spPr>
          <a:xfrm>
            <a:off x="296164" y="1146263"/>
            <a:ext cx="6611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Deep Learning – Convolutional Neural Network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B1404D-6B92-4A8E-AACD-0893A560930C}"/>
              </a:ext>
            </a:extLst>
          </p:cNvPr>
          <p:cNvCxnSpPr/>
          <p:nvPr/>
        </p:nvCxnSpPr>
        <p:spPr>
          <a:xfrm>
            <a:off x="296164" y="1645920"/>
            <a:ext cx="9309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B48BB6D-6719-45F2-AEB8-AC51CB401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815" y="1956117"/>
            <a:ext cx="857250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662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02E52-084D-4B82-AD79-A44A60E14778}"/>
              </a:ext>
            </a:extLst>
          </p:cNvPr>
          <p:cNvSpPr/>
          <p:nvPr/>
        </p:nvSpPr>
        <p:spPr>
          <a:xfrm>
            <a:off x="9989930" y="320040"/>
            <a:ext cx="1782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CompSci</a:t>
            </a:r>
            <a:endParaRPr lang="pt-B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C772F3-EE14-4601-B1E0-148CE9FF1548}"/>
              </a:ext>
            </a:extLst>
          </p:cNvPr>
          <p:cNvSpPr/>
          <p:nvPr/>
        </p:nvSpPr>
        <p:spPr>
          <a:xfrm>
            <a:off x="10412353" y="6260961"/>
            <a:ext cx="1483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Antonio L. Amadeu</a:t>
            </a:r>
            <a:endParaRPr lang="pt-BR" sz="1200" dirty="0"/>
          </a:p>
        </p:txBody>
      </p:sp>
      <p:sp>
        <p:nvSpPr>
          <p:cNvPr id="2" name="AutoShape 2" descr="https://s3-ap-south-1.amazonaws.com/av-blog-media/wp-content/uploads/2017/04/04085751/dl3.png">
            <a:extLst>
              <a:ext uri="{FF2B5EF4-FFF2-40B4-BE49-F238E27FC236}">
                <a16:creationId xmlns:a16="http://schemas.microsoft.com/office/drawing/2014/main" id="{97922DB5-43DE-4D73-8ED3-862D11C44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F205B7-65E4-4179-A4E7-0FBBFD85FFF3}"/>
              </a:ext>
            </a:extLst>
          </p:cNvPr>
          <p:cNvSpPr/>
          <p:nvPr/>
        </p:nvSpPr>
        <p:spPr>
          <a:xfrm>
            <a:off x="296164" y="1146263"/>
            <a:ext cx="6611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Deep Learning – Convolutional Neural Network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B1404D-6B92-4A8E-AACD-0893A560930C}"/>
              </a:ext>
            </a:extLst>
          </p:cNvPr>
          <p:cNvCxnSpPr/>
          <p:nvPr/>
        </p:nvCxnSpPr>
        <p:spPr>
          <a:xfrm>
            <a:off x="296164" y="1645920"/>
            <a:ext cx="9309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FF855A9-4273-4864-8A6D-185BA5D42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64" y="2534393"/>
            <a:ext cx="4975588" cy="29519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5D26FB-AEA6-4D1D-AEDE-B1BEC9610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070" y="2534392"/>
            <a:ext cx="4942232" cy="295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4790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02E52-084D-4B82-AD79-A44A60E14778}"/>
              </a:ext>
            </a:extLst>
          </p:cNvPr>
          <p:cNvSpPr/>
          <p:nvPr/>
        </p:nvSpPr>
        <p:spPr>
          <a:xfrm>
            <a:off x="9989930" y="320040"/>
            <a:ext cx="1782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CompSci</a:t>
            </a:r>
            <a:endParaRPr lang="pt-B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C772F3-EE14-4601-B1E0-148CE9FF1548}"/>
              </a:ext>
            </a:extLst>
          </p:cNvPr>
          <p:cNvSpPr/>
          <p:nvPr/>
        </p:nvSpPr>
        <p:spPr>
          <a:xfrm>
            <a:off x="10412353" y="6260961"/>
            <a:ext cx="1483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Antonio L. Amadeu</a:t>
            </a:r>
            <a:endParaRPr lang="pt-BR" sz="1200" dirty="0"/>
          </a:p>
        </p:txBody>
      </p:sp>
      <p:sp>
        <p:nvSpPr>
          <p:cNvPr id="2" name="AutoShape 2" descr="https://s3-ap-south-1.amazonaws.com/av-blog-media/wp-content/uploads/2017/04/04085751/dl3.png">
            <a:extLst>
              <a:ext uri="{FF2B5EF4-FFF2-40B4-BE49-F238E27FC236}">
                <a16:creationId xmlns:a16="http://schemas.microsoft.com/office/drawing/2014/main" id="{97922DB5-43DE-4D73-8ED3-862D11C44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F205B7-65E4-4179-A4E7-0FBBFD85FFF3}"/>
              </a:ext>
            </a:extLst>
          </p:cNvPr>
          <p:cNvSpPr/>
          <p:nvPr/>
        </p:nvSpPr>
        <p:spPr>
          <a:xfrm>
            <a:off x="296164" y="1146263"/>
            <a:ext cx="6611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Deep Learning – Convolutional Neural Network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B1404D-6B92-4A8E-AACD-0893A560930C}"/>
              </a:ext>
            </a:extLst>
          </p:cNvPr>
          <p:cNvCxnSpPr/>
          <p:nvPr/>
        </p:nvCxnSpPr>
        <p:spPr>
          <a:xfrm>
            <a:off x="296164" y="1645920"/>
            <a:ext cx="9309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F49FD9A-F418-43E9-AABE-56C9406C9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482" y="1751260"/>
            <a:ext cx="776287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983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02E52-084D-4B82-AD79-A44A60E14778}"/>
              </a:ext>
            </a:extLst>
          </p:cNvPr>
          <p:cNvSpPr/>
          <p:nvPr/>
        </p:nvSpPr>
        <p:spPr>
          <a:xfrm>
            <a:off x="9989930" y="320040"/>
            <a:ext cx="1782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CompSci</a:t>
            </a:r>
            <a:endParaRPr lang="pt-B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C772F3-EE14-4601-B1E0-148CE9FF1548}"/>
              </a:ext>
            </a:extLst>
          </p:cNvPr>
          <p:cNvSpPr/>
          <p:nvPr/>
        </p:nvSpPr>
        <p:spPr>
          <a:xfrm>
            <a:off x="10412353" y="6260961"/>
            <a:ext cx="1483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Antonio L. Amadeu</a:t>
            </a:r>
            <a:endParaRPr lang="pt-BR" sz="1200" dirty="0"/>
          </a:p>
        </p:txBody>
      </p:sp>
      <p:sp>
        <p:nvSpPr>
          <p:cNvPr id="2" name="AutoShape 2" descr="https://s3-ap-south-1.amazonaws.com/av-blog-media/wp-content/uploads/2017/04/04085751/dl3.png">
            <a:extLst>
              <a:ext uri="{FF2B5EF4-FFF2-40B4-BE49-F238E27FC236}">
                <a16:creationId xmlns:a16="http://schemas.microsoft.com/office/drawing/2014/main" id="{97922DB5-43DE-4D73-8ED3-862D11C44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F205B7-65E4-4179-A4E7-0FBBFD85FFF3}"/>
              </a:ext>
            </a:extLst>
          </p:cNvPr>
          <p:cNvSpPr/>
          <p:nvPr/>
        </p:nvSpPr>
        <p:spPr>
          <a:xfrm>
            <a:off x="296164" y="1146263"/>
            <a:ext cx="21621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Deep Learning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B1404D-6B92-4A8E-AACD-0893A560930C}"/>
              </a:ext>
            </a:extLst>
          </p:cNvPr>
          <p:cNvCxnSpPr/>
          <p:nvPr/>
        </p:nvCxnSpPr>
        <p:spPr>
          <a:xfrm>
            <a:off x="296164" y="1645920"/>
            <a:ext cx="9309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1270F0E-7FEB-4A40-9CB8-231A72AF6D3F}"/>
              </a:ext>
            </a:extLst>
          </p:cNvPr>
          <p:cNvSpPr txBox="1"/>
          <p:nvPr/>
        </p:nvSpPr>
        <p:spPr>
          <a:xfrm>
            <a:off x="430078" y="1875145"/>
            <a:ext cx="452066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Arquiteturas de Deep Learning: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Restricted Boltzmann Machines (RBM)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pt-BR" dirty="0"/>
              <a:t>Classificação de imagens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pt-BR" dirty="0"/>
              <a:t>Reconhecimento de fala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Autoencoders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pt-BR" dirty="0"/>
              <a:t>Fraudes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pt-BR" dirty="0"/>
              <a:t>Análise de comportamento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Convolutional Neural Networks (CNN)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pt-BR" dirty="0"/>
              <a:t>Classificação de imagens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Recurrent Neural Networks (RNN)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pt-BR" dirty="0"/>
              <a:t>Classificação de sentimento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pt-BR" dirty="0"/>
              <a:t>Geração de texto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pt-BR" dirty="0"/>
              <a:t>Predição de preço de ações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Generative Adversarial Networks (GANs)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pt-BR" dirty="0"/>
              <a:t>Geração de imagem, audio, video, etc.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pt-BR" dirty="0">
                <a:hlinkClick r:id="rId2"/>
              </a:rPr>
              <a:t>https://thispersondoesnotexist.com/</a:t>
            </a:r>
            <a:endParaRPr lang="pt-B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44029D-842E-49DF-AF7A-060A04C8B636}"/>
              </a:ext>
            </a:extLst>
          </p:cNvPr>
          <p:cNvSpPr txBox="1"/>
          <p:nvPr/>
        </p:nvSpPr>
        <p:spPr>
          <a:xfrm>
            <a:off x="5577893" y="3454400"/>
            <a:ext cx="14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Meus heróis:</a:t>
            </a:r>
          </a:p>
        </p:txBody>
      </p:sp>
      <p:pic>
        <p:nvPicPr>
          <p:cNvPr id="7170" name="Picture 2" descr="https://s2.glbimg.com/jbJMB8Lpvlt25QtxlA89JSfZCFw=/0x0:1200x675/1008x0/smart/filters:strip_icc()/i.s3.glbimg.com/v1/AUTH_59edd422c0c84a879bd37670ae4f538a/internal_photos/bs/2019/Q/N/IXcy5kSiWGdhZAiGRg5Q/vingadores.jpg">
            <a:extLst>
              <a:ext uri="{FF2B5EF4-FFF2-40B4-BE49-F238E27FC236}">
                <a16:creationId xmlns:a16="http://schemas.microsoft.com/office/drawing/2014/main" id="{DAB6D647-5BDF-4F2A-925B-E39F66FCB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331" y="2318896"/>
            <a:ext cx="4610591" cy="259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0595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02E52-084D-4B82-AD79-A44A60E14778}"/>
              </a:ext>
            </a:extLst>
          </p:cNvPr>
          <p:cNvSpPr/>
          <p:nvPr/>
        </p:nvSpPr>
        <p:spPr>
          <a:xfrm>
            <a:off x="9989930" y="320040"/>
            <a:ext cx="1782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CompSci</a:t>
            </a:r>
            <a:endParaRPr lang="pt-B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C772F3-EE14-4601-B1E0-148CE9FF1548}"/>
              </a:ext>
            </a:extLst>
          </p:cNvPr>
          <p:cNvSpPr/>
          <p:nvPr/>
        </p:nvSpPr>
        <p:spPr>
          <a:xfrm>
            <a:off x="10412353" y="6260961"/>
            <a:ext cx="1483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Antonio L. Amadeu</a:t>
            </a:r>
            <a:endParaRPr lang="pt-BR" sz="1200" dirty="0"/>
          </a:p>
        </p:txBody>
      </p:sp>
      <p:sp>
        <p:nvSpPr>
          <p:cNvPr id="2" name="AutoShape 2" descr="https://s3-ap-south-1.amazonaws.com/av-blog-media/wp-content/uploads/2017/04/04085751/dl3.png">
            <a:extLst>
              <a:ext uri="{FF2B5EF4-FFF2-40B4-BE49-F238E27FC236}">
                <a16:creationId xmlns:a16="http://schemas.microsoft.com/office/drawing/2014/main" id="{97922DB5-43DE-4D73-8ED3-862D11C44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406908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F205B7-65E4-4179-A4E7-0FBBFD85FFF3}"/>
              </a:ext>
            </a:extLst>
          </p:cNvPr>
          <p:cNvSpPr/>
          <p:nvPr/>
        </p:nvSpPr>
        <p:spPr>
          <a:xfrm>
            <a:off x="296164" y="1146263"/>
            <a:ext cx="21621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Deep Learning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B1404D-6B92-4A8E-AACD-0893A560930C}"/>
              </a:ext>
            </a:extLst>
          </p:cNvPr>
          <p:cNvCxnSpPr/>
          <p:nvPr/>
        </p:nvCxnSpPr>
        <p:spPr>
          <a:xfrm>
            <a:off x="296164" y="1645920"/>
            <a:ext cx="9309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F17CC61-FC24-4DF5-81D1-B325E93A116A}"/>
              </a:ext>
            </a:extLst>
          </p:cNvPr>
          <p:cNvSpPr txBox="1"/>
          <p:nvPr/>
        </p:nvSpPr>
        <p:spPr>
          <a:xfrm>
            <a:off x="246792" y="1650415"/>
            <a:ext cx="442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Peter Norvig – Diretor de pesquisa no Google</a:t>
            </a:r>
          </a:p>
        </p:txBody>
      </p:sp>
      <p:pic>
        <p:nvPicPr>
          <p:cNvPr id="7172" name="Picture 4" descr="Peter Norvig speaking at University of California, Berkeley.jpg">
            <a:extLst>
              <a:ext uri="{FF2B5EF4-FFF2-40B4-BE49-F238E27FC236}">
                <a16:creationId xmlns:a16="http://schemas.microsoft.com/office/drawing/2014/main" id="{C4E53543-22A5-4926-B7D7-86D96DB25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64" y="2011434"/>
            <a:ext cx="2585997" cy="172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Geoffrey E Hinton">
            <a:extLst>
              <a:ext uri="{FF2B5EF4-FFF2-40B4-BE49-F238E27FC236}">
                <a16:creationId xmlns:a16="http://schemas.microsoft.com/office/drawing/2014/main" id="{09CC47DE-2063-4360-860C-8C11E08E5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64" y="4389250"/>
            <a:ext cx="2253995" cy="2148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98AD4D-B61A-47BB-B80B-2E1034EDBF75}"/>
              </a:ext>
            </a:extLst>
          </p:cNvPr>
          <p:cNvSpPr txBox="1"/>
          <p:nvPr/>
        </p:nvSpPr>
        <p:spPr>
          <a:xfrm>
            <a:off x="236062" y="4004548"/>
            <a:ext cx="5859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Geoffrey E. Hinton – Google Brain e Universidade de Toronto</a:t>
            </a:r>
          </a:p>
        </p:txBody>
      </p:sp>
      <p:pic>
        <p:nvPicPr>
          <p:cNvPr id="7176" name="Picture 8" descr="Yoshua Bengio">
            <a:extLst>
              <a:ext uri="{FF2B5EF4-FFF2-40B4-BE49-F238E27FC236}">
                <a16:creationId xmlns:a16="http://schemas.microsoft.com/office/drawing/2014/main" id="{6F22D131-A8DE-4C8C-9F67-0BA88E8F6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703" y="2011434"/>
            <a:ext cx="1818802" cy="172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DDBC79B-9766-44A4-8692-88FFB8D13748}"/>
              </a:ext>
            </a:extLst>
          </p:cNvPr>
          <p:cNvSpPr txBox="1"/>
          <p:nvPr/>
        </p:nvSpPr>
        <p:spPr>
          <a:xfrm>
            <a:off x="6248400" y="1641426"/>
            <a:ext cx="4208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Yoshua Bengio – Universidade de Montreal</a:t>
            </a:r>
          </a:p>
        </p:txBody>
      </p:sp>
      <p:pic>
        <p:nvPicPr>
          <p:cNvPr id="7178" name="Picture 10" descr="Yann LeCun">
            <a:extLst>
              <a:ext uri="{FF2B5EF4-FFF2-40B4-BE49-F238E27FC236}">
                <a16:creationId xmlns:a16="http://schemas.microsoft.com/office/drawing/2014/main" id="{C662AB82-6933-4879-953B-44857DA1A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703" y="4389250"/>
            <a:ext cx="2273176" cy="215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213A8F7-B84A-49EA-86B5-E778DBFD7F69}"/>
              </a:ext>
            </a:extLst>
          </p:cNvPr>
          <p:cNvSpPr txBox="1"/>
          <p:nvPr/>
        </p:nvSpPr>
        <p:spPr>
          <a:xfrm>
            <a:off x="6248400" y="4004548"/>
            <a:ext cx="4192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Yann LeCun – Facebook e Courant Institute</a:t>
            </a:r>
          </a:p>
        </p:txBody>
      </p:sp>
    </p:spTree>
    <p:extLst>
      <p:ext uri="{BB962C8B-B14F-4D97-AF65-F5344CB8AC3E}">
        <p14:creationId xmlns:p14="http://schemas.microsoft.com/office/powerpoint/2010/main" val="24960510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02E52-084D-4B82-AD79-A44A60E14778}"/>
              </a:ext>
            </a:extLst>
          </p:cNvPr>
          <p:cNvSpPr/>
          <p:nvPr/>
        </p:nvSpPr>
        <p:spPr>
          <a:xfrm>
            <a:off x="9989930" y="320040"/>
            <a:ext cx="1782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CompSci</a:t>
            </a:r>
            <a:endParaRPr lang="pt-B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C772F3-EE14-4601-B1E0-148CE9FF1548}"/>
              </a:ext>
            </a:extLst>
          </p:cNvPr>
          <p:cNvSpPr/>
          <p:nvPr/>
        </p:nvSpPr>
        <p:spPr>
          <a:xfrm>
            <a:off x="10412353" y="6260961"/>
            <a:ext cx="1483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Antonio L. Amadeu</a:t>
            </a:r>
            <a:endParaRPr lang="pt-BR" sz="1200" dirty="0"/>
          </a:p>
        </p:txBody>
      </p:sp>
      <p:sp>
        <p:nvSpPr>
          <p:cNvPr id="2" name="AutoShape 2" descr="https://s3-ap-south-1.amazonaws.com/av-blog-media/wp-content/uploads/2017/04/04085751/dl3.png">
            <a:extLst>
              <a:ext uri="{FF2B5EF4-FFF2-40B4-BE49-F238E27FC236}">
                <a16:creationId xmlns:a16="http://schemas.microsoft.com/office/drawing/2014/main" id="{97922DB5-43DE-4D73-8ED3-862D11C44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F205B7-65E4-4179-A4E7-0FBBFD85FFF3}"/>
              </a:ext>
            </a:extLst>
          </p:cNvPr>
          <p:cNvSpPr/>
          <p:nvPr/>
        </p:nvSpPr>
        <p:spPr>
          <a:xfrm>
            <a:off x="296164" y="1146263"/>
            <a:ext cx="17283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Time Series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B1404D-6B92-4A8E-AACD-0893A560930C}"/>
              </a:ext>
            </a:extLst>
          </p:cNvPr>
          <p:cNvCxnSpPr/>
          <p:nvPr/>
        </p:nvCxnSpPr>
        <p:spPr>
          <a:xfrm>
            <a:off x="296164" y="1645920"/>
            <a:ext cx="9309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2197986-7544-4EDD-B6E5-314578470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64" y="1757363"/>
            <a:ext cx="4785043" cy="2095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BAE48F-ECE5-4951-BBC9-A38CEE0BE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64" y="4486840"/>
            <a:ext cx="4785043" cy="2095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21ED1A-4DE1-4918-B67C-CD3A566848E9}"/>
              </a:ext>
            </a:extLst>
          </p:cNvPr>
          <p:cNvSpPr txBox="1"/>
          <p:nvPr/>
        </p:nvSpPr>
        <p:spPr>
          <a:xfrm>
            <a:off x="612676" y="4208169"/>
            <a:ext cx="4468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Seasonality and Stationarity (constant media and variance)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923985-CC2C-499F-A66A-7FD6CA9DC082}"/>
              </a:ext>
            </a:extLst>
          </p:cNvPr>
          <p:cNvSpPr txBox="1"/>
          <p:nvPr/>
        </p:nvSpPr>
        <p:spPr>
          <a:xfrm>
            <a:off x="6248400" y="1863609"/>
            <a:ext cx="1280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Médias móveis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0BF45D-349D-4436-A2BF-8C7A3CFACC9C}"/>
              </a:ext>
            </a:extLst>
          </p:cNvPr>
          <p:cNvSpPr txBox="1"/>
          <p:nvPr/>
        </p:nvSpPr>
        <p:spPr>
          <a:xfrm>
            <a:off x="5723925" y="3431102"/>
            <a:ext cx="1867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Exponential smoothing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35E1FD-AB30-4E33-8AF7-E81BCA8B2D78}"/>
              </a:ext>
            </a:extLst>
          </p:cNvPr>
          <p:cNvSpPr txBox="1"/>
          <p:nvPr/>
        </p:nvSpPr>
        <p:spPr>
          <a:xfrm>
            <a:off x="6839010" y="4881604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ARIMA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AF9C85-7954-4B64-985E-729243EE7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8622" y="1698666"/>
            <a:ext cx="4367214" cy="15696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AA5FDF-04D9-4AB1-B7D2-E9872E42DF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1680" y="3375601"/>
            <a:ext cx="4304155" cy="14605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7F6FE6-FEE8-4D97-BBD1-942C168BB2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6619" y="4881604"/>
            <a:ext cx="4279215" cy="142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717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02E52-084D-4B82-AD79-A44A60E14778}"/>
              </a:ext>
            </a:extLst>
          </p:cNvPr>
          <p:cNvSpPr/>
          <p:nvPr/>
        </p:nvSpPr>
        <p:spPr>
          <a:xfrm>
            <a:off x="9989930" y="320040"/>
            <a:ext cx="1782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CompSci</a:t>
            </a:r>
            <a:endParaRPr lang="pt-B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C772F3-EE14-4601-B1E0-148CE9FF1548}"/>
              </a:ext>
            </a:extLst>
          </p:cNvPr>
          <p:cNvSpPr/>
          <p:nvPr/>
        </p:nvSpPr>
        <p:spPr>
          <a:xfrm>
            <a:off x="10412353" y="6260961"/>
            <a:ext cx="1483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Antonio L. Amadeu</a:t>
            </a:r>
            <a:endParaRPr lang="pt-BR" sz="1200" dirty="0"/>
          </a:p>
        </p:txBody>
      </p:sp>
      <p:sp>
        <p:nvSpPr>
          <p:cNvPr id="2" name="AutoShape 2" descr="https://s3-ap-south-1.amazonaws.com/av-blog-media/wp-content/uploads/2017/04/04085751/dl3.png">
            <a:extLst>
              <a:ext uri="{FF2B5EF4-FFF2-40B4-BE49-F238E27FC236}">
                <a16:creationId xmlns:a16="http://schemas.microsoft.com/office/drawing/2014/main" id="{97922DB5-43DE-4D73-8ED3-862D11C44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F205B7-65E4-4179-A4E7-0FBBFD85FFF3}"/>
              </a:ext>
            </a:extLst>
          </p:cNvPr>
          <p:cNvSpPr/>
          <p:nvPr/>
        </p:nvSpPr>
        <p:spPr>
          <a:xfrm>
            <a:off x="296164" y="1146263"/>
            <a:ext cx="32279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Análise de Sentimento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B1404D-6B92-4A8E-AACD-0893A560930C}"/>
              </a:ext>
            </a:extLst>
          </p:cNvPr>
          <p:cNvCxnSpPr/>
          <p:nvPr/>
        </p:nvCxnSpPr>
        <p:spPr>
          <a:xfrm>
            <a:off x="296164" y="1645920"/>
            <a:ext cx="9309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8B7F241-4719-41F9-AC67-D678C6048110}"/>
              </a:ext>
            </a:extLst>
          </p:cNvPr>
          <p:cNvSpPr txBox="1"/>
          <p:nvPr/>
        </p:nvSpPr>
        <p:spPr>
          <a:xfrm>
            <a:off x="233511" y="2053935"/>
            <a:ext cx="11420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Leitura sugerida:</a:t>
            </a:r>
            <a:endParaRPr lang="pt-BR" dirty="0">
              <a:hlinkClick r:id="rId2"/>
            </a:endParaRPr>
          </a:p>
          <a:p>
            <a:r>
              <a:rPr lang="pt-BR" dirty="0">
                <a:hlinkClick r:id="rId2"/>
              </a:rPr>
              <a:t>http://www.akitaonrails.com/2014/05/02/off-topic-carreira-em-programacao-codificar-nao-e-programar#.U2hY5PldUvz</a:t>
            </a:r>
            <a:endParaRPr lang="pt-B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B12906-DC2E-4692-A8C6-464D8E7147F8}"/>
              </a:ext>
            </a:extLst>
          </p:cNvPr>
          <p:cNvSpPr txBox="1"/>
          <p:nvPr/>
        </p:nvSpPr>
        <p:spPr>
          <a:xfrm>
            <a:off x="296164" y="3212068"/>
            <a:ext cx="5260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Várias técnicas e maneiras, também, várias bibliotecas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287532-44F9-495E-B7B7-3C0A91E3D4C2}"/>
              </a:ext>
            </a:extLst>
          </p:cNvPr>
          <p:cNvSpPr txBox="1"/>
          <p:nvPr/>
        </p:nvSpPr>
        <p:spPr>
          <a:xfrm>
            <a:off x="336855" y="4093202"/>
            <a:ext cx="36395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Bibliotecas para a lingua portuguesa: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SentiLex-PT02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propbankbr_v1_26112011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oplexicon_v3.0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....</a:t>
            </a:r>
          </a:p>
        </p:txBody>
      </p:sp>
    </p:spTree>
    <p:extLst>
      <p:ext uri="{BB962C8B-B14F-4D97-AF65-F5344CB8AC3E}">
        <p14:creationId xmlns:p14="http://schemas.microsoft.com/office/powerpoint/2010/main" val="1902189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02E52-084D-4B82-AD79-A44A60E14778}"/>
              </a:ext>
            </a:extLst>
          </p:cNvPr>
          <p:cNvSpPr/>
          <p:nvPr/>
        </p:nvSpPr>
        <p:spPr>
          <a:xfrm>
            <a:off x="9989930" y="320040"/>
            <a:ext cx="1782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CompSci</a:t>
            </a:r>
            <a:endParaRPr lang="pt-B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C772F3-EE14-4601-B1E0-148CE9FF1548}"/>
              </a:ext>
            </a:extLst>
          </p:cNvPr>
          <p:cNvSpPr/>
          <p:nvPr/>
        </p:nvSpPr>
        <p:spPr>
          <a:xfrm>
            <a:off x="10412353" y="6260961"/>
            <a:ext cx="1483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Antonio L. Amadeu</a:t>
            </a:r>
            <a:endParaRPr lang="pt-BR" sz="1200" dirty="0"/>
          </a:p>
        </p:txBody>
      </p:sp>
      <p:sp>
        <p:nvSpPr>
          <p:cNvPr id="2" name="AutoShape 2" descr="https://s3-ap-south-1.amazonaws.com/av-blog-media/wp-content/uploads/2017/04/04085751/dl3.png">
            <a:extLst>
              <a:ext uri="{FF2B5EF4-FFF2-40B4-BE49-F238E27FC236}">
                <a16:creationId xmlns:a16="http://schemas.microsoft.com/office/drawing/2014/main" id="{97922DB5-43DE-4D73-8ED3-862D11C44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F205B7-65E4-4179-A4E7-0FBBFD85FFF3}"/>
              </a:ext>
            </a:extLst>
          </p:cNvPr>
          <p:cNvSpPr/>
          <p:nvPr/>
        </p:nvSpPr>
        <p:spPr>
          <a:xfrm>
            <a:off x="296164" y="1146263"/>
            <a:ext cx="46334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Análise de sentimento - Tradutor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B1404D-6B92-4A8E-AACD-0893A560930C}"/>
              </a:ext>
            </a:extLst>
          </p:cNvPr>
          <p:cNvCxnSpPr/>
          <p:nvPr/>
        </p:nvCxnSpPr>
        <p:spPr>
          <a:xfrm>
            <a:off x="296164" y="1645920"/>
            <a:ext cx="9309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379A52C-5817-4C8F-BD45-744FD7402426}"/>
              </a:ext>
            </a:extLst>
          </p:cNvPr>
          <p:cNvSpPr txBox="1"/>
          <p:nvPr/>
        </p:nvSpPr>
        <p:spPr>
          <a:xfrm>
            <a:off x="296164" y="1705868"/>
            <a:ext cx="607415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import nltk.corpus</a:t>
            </a:r>
          </a:p>
          <a:p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from textblob import TextBlob as tb</a:t>
            </a:r>
          </a:p>
          <a:p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frase = tb("Este é um teste de textblob")</a:t>
            </a:r>
          </a:p>
          <a:p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type(frase)</a:t>
            </a:r>
          </a:p>
          <a:p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frase.tokens</a:t>
            </a:r>
          </a:p>
          <a:p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# Lê o texto e quebra em sentenças</a:t>
            </a:r>
          </a:p>
          <a:p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sent_tokenizer=nltk.data.load('tokenizers/punkt/portuguese.pickle')</a:t>
            </a:r>
          </a:p>
          <a:p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rt = open("D:/Netbiis/Curso_AS/noticia1.txt", "r")</a:t>
            </a:r>
          </a:p>
          <a:p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raw_text = rt.read()</a:t>
            </a:r>
          </a:p>
          <a:p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sentences = sent_tokenizer.tokenize(raw_text)</a:t>
            </a:r>
          </a:p>
          <a:p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# Mostra as sentenças em português</a:t>
            </a:r>
          </a:p>
          <a:p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for sent in sentences:</a:t>
            </a:r>
          </a:p>
          <a:p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    print(",,", sent , "&gt;&gt;")</a:t>
            </a:r>
          </a:p>
          <a:p>
            <a:endParaRPr lang="pt-B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# Traduz as sentenças para o inglês</a:t>
            </a:r>
          </a:p>
          <a:p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for sent_en in sentences:</a:t>
            </a:r>
          </a:p>
          <a:p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    fi = tb(sent_en)</a:t>
            </a:r>
          </a:p>
          <a:p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    se = fi.translate(from_lang ="pt", to = "en")</a:t>
            </a:r>
          </a:p>
          <a:p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    print(",,", se , "&gt;&gt;")</a:t>
            </a:r>
          </a:p>
        </p:txBody>
      </p:sp>
    </p:spTree>
    <p:extLst>
      <p:ext uri="{BB962C8B-B14F-4D97-AF65-F5344CB8AC3E}">
        <p14:creationId xmlns:p14="http://schemas.microsoft.com/office/powerpoint/2010/main" val="41053797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02E52-084D-4B82-AD79-A44A60E14778}"/>
              </a:ext>
            </a:extLst>
          </p:cNvPr>
          <p:cNvSpPr/>
          <p:nvPr/>
        </p:nvSpPr>
        <p:spPr>
          <a:xfrm>
            <a:off x="9989930" y="320040"/>
            <a:ext cx="1782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CompSci</a:t>
            </a:r>
            <a:endParaRPr lang="pt-B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C772F3-EE14-4601-B1E0-148CE9FF1548}"/>
              </a:ext>
            </a:extLst>
          </p:cNvPr>
          <p:cNvSpPr/>
          <p:nvPr/>
        </p:nvSpPr>
        <p:spPr>
          <a:xfrm>
            <a:off x="10412353" y="6260961"/>
            <a:ext cx="1483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Antonio L. Amadeu</a:t>
            </a:r>
            <a:endParaRPr lang="pt-BR" sz="1200" dirty="0"/>
          </a:p>
        </p:txBody>
      </p:sp>
      <p:sp>
        <p:nvSpPr>
          <p:cNvPr id="2" name="AutoShape 2" descr="https://s3-ap-south-1.amazonaws.com/av-blog-media/wp-content/uploads/2017/04/04085751/dl3.png">
            <a:extLst>
              <a:ext uri="{FF2B5EF4-FFF2-40B4-BE49-F238E27FC236}">
                <a16:creationId xmlns:a16="http://schemas.microsoft.com/office/drawing/2014/main" id="{97922DB5-43DE-4D73-8ED3-862D11C44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B1404D-6B92-4A8E-AACD-0893A560930C}"/>
              </a:ext>
            </a:extLst>
          </p:cNvPr>
          <p:cNvCxnSpPr/>
          <p:nvPr/>
        </p:nvCxnSpPr>
        <p:spPr>
          <a:xfrm>
            <a:off x="296164" y="1645920"/>
            <a:ext cx="9309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A3A3923-1D3A-43AC-80A9-39014910A2BC}"/>
              </a:ext>
            </a:extLst>
          </p:cNvPr>
          <p:cNvSpPr/>
          <p:nvPr/>
        </p:nvSpPr>
        <p:spPr>
          <a:xfrm>
            <a:off x="296164" y="1146263"/>
            <a:ext cx="95301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Análise de Sentimento – Análise das palavras de uma frase - SentiLex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AEE4F2-32B9-4EB1-A3CD-43CC6BD76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886" y="2560689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7777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02E52-084D-4B82-AD79-A44A60E14778}"/>
              </a:ext>
            </a:extLst>
          </p:cNvPr>
          <p:cNvSpPr/>
          <p:nvPr/>
        </p:nvSpPr>
        <p:spPr>
          <a:xfrm>
            <a:off x="9989930" y="320040"/>
            <a:ext cx="1782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CompSci</a:t>
            </a:r>
            <a:endParaRPr lang="pt-B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C772F3-EE14-4601-B1E0-148CE9FF1548}"/>
              </a:ext>
            </a:extLst>
          </p:cNvPr>
          <p:cNvSpPr/>
          <p:nvPr/>
        </p:nvSpPr>
        <p:spPr>
          <a:xfrm>
            <a:off x="10412353" y="6260961"/>
            <a:ext cx="1483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Antonio L. Amadeu</a:t>
            </a:r>
            <a:endParaRPr lang="pt-BR" sz="1200" dirty="0"/>
          </a:p>
        </p:txBody>
      </p:sp>
      <p:sp>
        <p:nvSpPr>
          <p:cNvPr id="2" name="AutoShape 2" descr="https://s3-ap-south-1.amazonaws.com/av-blog-media/wp-content/uploads/2017/04/04085751/dl3.png">
            <a:extLst>
              <a:ext uri="{FF2B5EF4-FFF2-40B4-BE49-F238E27FC236}">
                <a16:creationId xmlns:a16="http://schemas.microsoft.com/office/drawing/2014/main" id="{97922DB5-43DE-4D73-8ED3-862D11C44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B1404D-6B92-4A8E-AACD-0893A560930C}"/>
              </a:ext>
            </a:extLst>
          </p:cNvPr>
          <p:cNvCxnSpPr/>
          <p:nvPr/>
        </p:nvCxnSpPr>
        <p:spPr>
          <a:xfrm>
            <a:off x="296164" y="1645920"/>
            <a:ext cx="9309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A3A3923-1D3A-43AC-80A9-39014910A2BC}"/>
              </a:ext>
            </a:extLst>
          </p:cNvPr>
          <p:cNvSpPr/>
          <p:nvPr/>
        </p:nvSpPr>
        <p:spPr>
          <a:xfrm>
            <a:off x="296164" y="1146263"/>
            <a:ext cx="10586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Análise de Sentimento – Análise de frases com Naive Bayes e Random Forest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AEE4F2-32B9-4EB1-A3CD-43CC6BD76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886" y="2560689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02E52-084D-4B82-AD79-A44A60E14778}"/>
              </a:ext>
            </a:extLst>
          </p:cNvPr>
          <p:cNvSpPr/>
          <p:nvPr/>
        </p:nvSpPr>
        <p:spPr>
          <a:xfrm>
            <a:off x="9989930" y="320040"/>
            <a:ext cx="1782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CompSci</a:t>
            </a:r>
            <a:endParaRPr lang="pt-B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C772F3-EE14-4601-B1E0-148CE9FF1548}"/>
              </a:ext>
            </a:extLst>
          </p:cNvPr>
          <p:cNvSpPr/>
          <p:nvPr/>
        </p:nvSpPr>
        <p:spPr>
          <a:xfrm>
            <a:off x="10412353" y="6260961"/>
            <a:ext cx="1483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Antonio L. Amadeu</a:t>
            </a:r>
            <a:endParaRPr lang="pt-BR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60482A-F293-4293-9BCA-DA8079DA80D3}"/>
              </a:ext>
            </a:extLst>
          </p:cNvPr>
          <p:cNvSpPr/>
          <p:nvPr/>
        </p:nvSpPr>
        <p:spPr>
          <a:xfrm>
            <a:off x="296164" y="1146263"/>
            <a:ext cx="73446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Uma breve introdução ao termo: “Machine Learning”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9D068C-CCAE-4D95-942B-558B3E092BFA}"/>
              </a:ext>
            </a:extLst>
          </p:cNvPr>
          <p:cNvCxnSpPr/>
          <p:nvPr/>
        </p:nvCxnSpPr>
        <p:spPr>
          <a:xfrm>
            <a:off x="296164" y="1645920"/>
            <a:ext cx="9309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324556-CA68-4B15-961B-1181002E20F8}"/>
              </a:ext>
            </a:extLst>
          </p:cNvPr>
          <p:cNvCxnSpPr/>
          <p:nvPr/>
        </p:nvCxnSpPr>
        <p:spPr>
          <a:xfrm>
            <a:off x="296164" y="5476240"/>
            <a:ext cx="9309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3DCA14DE-ED0A-4680-9706-202C30B59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449" y="1771803"/>
            <a:ext cx="1006449" cy="13761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B77649-F512-477E-A813-16B7E5BD3F2E}"/>
              </a:ext>
            </a:extLst>
          </p:cNvPr>
          <p:cNvSpPr txBox="1"/>
          <p:nvPr/>
        </p:nvSpPr>
        <p:spPr>
          <a:xfrm>
            <a:off x="296164" y="2174240"/>
            <a:ext cx="4846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termo foi criado por Arthur Samuel em 1959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BF0267-4BAF-4BF0-B6CB-712D6B22C145}"/>
              </a:ext>
            </a:extLst>
          </p:cNvPr>
          <p:cNvSpPr txBox="1"/>
          <p:nvPr/>
        </p:nvSpPr>
        <p:spPr>
          <a:xfrm>
            <a:off x="296163" y="3273850"/>
            <a:ext cx="5913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nome correto estatísticamente é “Predictive Modelling”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4EAB26-5E97-4CA1-9238-141E0924E782}"/>
              </a:ext>
            </a:extLst>
          </p:cNvPr>
          <p:cNvSpPr txBox="1"/>
          <p:nvPr/>
        </p:nvSpPr>
        <p:spPr>
          <a:xfrm>
            <a:off x="296163" y="4242907"/>
            <a:ext cx="50072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que mudou desde então: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dirty="0"/>
              <a:t>Poderio computacional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dirty="0"/>
              <a:t>Preço do armazenamento (RAM, HD´s, etc.)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dirty="0"/>
              <a:t>Disponibilidade dos dados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401733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02E52-084D-4B82-AD79-A44A60E14778}"/>
              </a:ext>
            </a:extLst>
          </p:cNvPr>
          <p:cNvSpPr/>
          <p:nvPr/>
        </p:nvSpPr>
        <p:spPr>
          <a:xfrm>
            <a:off x="9989930" y="320040"/>
            <a:ext cx="1782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CompSci</a:t>
            </a:r>
            <a:endParaRPr lang="pt-B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C772F3-EE14-4601-B1E0-148CE9FF1548}"/>
              </a:ext>
            </a:extLst>
          </p:cNvPr>
          <p:cNvSpPr/>
          <p:nvPr/>
        </p:nvSpPr>
        <p:spPr>
          <a:xfrm>
            <a:off x="10412353" y="6260961"/>
            <a:ext cx="1483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Antonio L. Amadeu</a:t>
            </a:r>
            <a:endParaRPr lang="pt-BR" sz="1200" dirty="0"/>
          </a:p>
        </p:txBody>
      </p:sp>
      <p:sp>
        <p:nvSpPr>
          <p:cNvPr id="2" name="AutoShape 2" descr="https://s3-ap-south-1.amazonaws.com/av-blog-media/wp-content/uploads/2017/04/04085751/dl3.png">
            <a:extLst>
              <a:ext uri="{FF2B5EF4-FFF2-40B4-BE49-F238E27FC236}">
                <a16:creationId xmlns:a16="http://schemas.microsoft.com/office/drawing/2014/main" id="{97922DB5-43DE-4D73-8ED3-862D11C44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B1404D-6B92-4A8E-AACD-0893A560930C}"/>
              </a:ext>
            </a:extLst>
          </p:cNvPr>
          <p:cNvCxnSpPr/>
          <p:nvPr/>
        </p:nvCxnSpPr>
        <p:spPr>
          <a:xfrm>
            <a:off x="296164" y="1645920"/>
            <a:ext cx="9309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5744EBD-FA80-4D07-B434-14EBD95D3181}"/>
              </a:ext>
            </a:extLst>
          </p:cNvPr>
          <p:cNvSpPr txBox="1"/>
          <p:nvPr/>
        </p:nvSpPr>
        <p:spPr>
          <a:xfrm>
            <a:off x="4555866" y="3276600"/>
            <a:ext cx="30802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/>
              <a:t>Perguntas ???</a:t>
            </a:r>
          </a:p>
        </p:txBody>
      </p:sp>
    </p:spTree>
    <p:extLst>
      <p:ext uri="{BB962C8B-B14F-4D97-AF65-F5344CB8AC3E}">
        <p14:creationId xmlns:p14="http://schemas.microsoft.com/office/powerpoint/2010/main" val="24682126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02E52-084D-4B82-AD79-A44A60E14778}"/>
              </a:ext>
            </a:extLst>
          </p:cNvPr>
          <p:cNvSpPr/>
          <p:nvPr/>
        </p:nvSpPr>
        <p:spPr>
          <a:xfrm>
            <a:off x="9989930" y="320040"/>
            <a:ext cx="1782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CompSci</a:t>
            </a:r>
            <a:endParaRPr lang="pt-B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C772F3-EE14-4601-B1E0-148CE9FF1548}"/>
              </a:ext>
            </a:extLst>
          </p:cNvPr>
          <p:cNvSpPr/>
          <p:nvPr/>
        </p:nvSpPr>
        <p:spPr>
          <a:xfrm>
            <a:off x="10412353" y="6260961"/>
            <a:ext cx="1483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Antonio L. Amadeu</a:t>
            </a:r>
            <a:endParaRPr lang="pt-BR" sz="1200" dirty="0"/>
          </a:p>
        </p:txBody>
      </p:sp>
      <p:sp>
        <p:nvSpPr>
          <p:cNvPr id="2" name="AutoShape 2" descr="https://s3-ap-south-1.amazonaws.com/av-blog-media/wp-content/uploads/2017/04/04085751/dl3.png">
            <a:extLst>
              <a:ext uri="{FF2B5EF4-FFF2-40B4-BE49-F238E27FC236}">
                <a16:creationId xmlns:a16="http://schemas.microsoft.com/office/drawing/2014/main" id="{97922DB5-43DE-4D73-8ED3-862D11C44D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B1404D-6B92-4A8E-AACD-0893A560930C}"/>
              </a:ext>
            </a:extLst>
          </p:cNvPr>
          <p:cNvCxnSpPr/>
          <p:nvPr/>
        </p:nvCxnSpPr>
        <p:spPr>
          <a:xfrm>
            <a:off x="296164" y="1645920"/>
            <a:ext cx="9309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5744EBD-FA80-4D07-B434-14EBD95D3181}"/>
              </a:ext>
            </a:extLst>
          </p:cNvPr>
          <p:cNvSpPr txBox="1"/>
          <p:nvPr/>
        </p:nvSpPr>
        <p:spPr>
          <a:xfrm>
            <a:off x="4555866" y="3276600"/>
            <a:ext cx="26085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/>
              <a:t>Obrigado!!!</a:t>
            </a:r>
          </a:p>
        </p:txBody>
      </p:sp>
    </p:spTree>
    <p:extLst>
      <p:ext uri="{BB962C8B-B14F-4D97-AF65-F5344CB8AC3E}">
        <p14:creationId xmlns:p14="http://schemas.microsoft.com/office/powerpoint/2010/main" val="1860338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02E52-084D-4B82-AD79-A44A60E14778}"/>
              </a:ext>
            </a:extLst>
          </p:cNvPr>
          <p:cNvSpPr/>
          <p:nvPr/>
        </p:nvSpPr>
        <p:spPr>
          <a:xfrm>
            <a:off x="9989930" y="320040"/>
            <a:ext cx="1782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CompSci</a:t>
            </a:r>
            <a:endParaRPr lang="pt-B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C772F3-EE14-4601-B1E0-148CE9FF1548}"/>
              </a:ext>
            </a:extLst>
          </p:cNvPr>
          <p:cNvSpPr/>
          <p:nvPr/>
        </p:nvSpPr>
        <p:spPr>
          <a:xfrm>
            <a:off x="10412353" y="6260961"/>
            <a:ext cx="1483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Antonio L. Amadeu</a:t>
            </a:r>
            <a:endParaRPr lang="pt-BR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60482A-F293-4293-9BCA-DA8079DA80D3}"/>
              </a:ext>
            </a:extLst>
          </p:cNvPr>
          <p:cNvSpPr/>
          <p:nvPr/>
        </p:nvSpPr>
        <p:spPr>
          <a:xfrm>
            <a:off x="296164" y="1146263"/>
            <a:ext cx="40761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Tipos de “Machine Learning”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9D068C-CCAE-4D95-942B-558B3E092BFA}"/>
              </a:ext>
            </a:extLst>
          </p:cNvPr>
          <p:cNvCxnSpPr/>
          <p:nvPr/>
        </p:nvCxnSpPr>
        <p:spPr>
          <a:xfrm>
            <a:off x="296164" y="1645920"/>
            <a:ext cx="9309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FC7085-9BD4-4910-8056-2DF7DCAED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647" y="1736491"/>
            <a:ext cx="6643116" cy="475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04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02E52-084D-4B82-AD79-A44A60E14778}"/>
              </a:ext>
            </a:extLst>
          </p:cNvPr>
          <p:cNvSpPr/>
          <p:nvPr/>
        </p:nvSpPr>
        <p:spPr>
          <a:xfrm>
            <a:off x="9989930" y="320040"/>
            <a:ext cx="1782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CompSci</a:t>
            </a:r>
            <a:endParaRPr lang="pt-B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C772F3-EE14-4601-B1E0-148CE9FF1548}"/>
              </a:ext>
            </a:extLst>
          </p:cNvPr>
          <p:cNvSpPr/>
          <p:nvPr/>
        </p:nvSpPr>
        <p:spPr>
          <a:xfrm>
            <a:off x="10412353" y="6260961"/>
            <a:ext cx="1483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Antonio L. Amadeu</a:t>
            </a:r>
            <a:endParaRPr lang="pt-BR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60482A-F293-4293-9BCA-DA8079DA80D3}"/>
              </a:ext>
            </a:extLst>
          </p:cNvPr>
          <p:cNvSpPr/>
          <p:nvPr/>
        </p:nvSpPr>
        <p:spPr>
          <a:xfrm>
            <a:off x="296164" y="1146263"/>
            <a:ext cx="73989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Qual o “truque” para ser um bom cientista de dados?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9D068C-CCAE-4D95-942B-558B3E092BFA}"/>
              </a:ext>
            </a:extLst>
          </p:cNvPr>
          <p:cNvCxnSpPr/>
          <p:nvPr/>
        </p:nvCxnSpPr>
        <p:spPr>
          <a:xfrm>
            <a:off x="296164" y="1645920"/>
            <a:ext cx="9309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57F18A7-D6AD-4DF2-AB19-A53CCF5F7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737" y="1876953"/>
            <a:ext cx="496252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52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02E52-084D-4B82-AD79-A44A60E14778}"/>
              </a:ext>
            </a:extLst>
          </p:cNvPr>
          <p:cNvSpPr/>
          <p:nvPr/>
        </p:nvSpPr>
        <p:spPr>
          <a:xfrm>
            <a:off x="9989930" y="320040"/>
            <a:ext cx="1782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CompSci</a:t>
            </a:r>
            <a:endParaRPr lang="pt-B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C772F3-EE14-4601-B1E0-148CE9FF1548}"/>
              </a:ext>
            </a:extLst>
          </p:cNvPr>
          <p:cNvSpPr/>
          <p:nvPr/>
        </p:nvSpPr>
        <p:spPr>
          <a:xfrm>
            <a:off x="10412353" y="6260961"/>
            <a:ext cx="1483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Antonio L. Amadeu</a:t>
            </a:r>
            <a:endParaRPr lang="pt-BR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60482A-F293-4293-9BCA-DA8079DA80D3}"/>
              </a:ext>
            </a:extLst>
          </p:cNvPr>
          <p:cNvSpPr/>
          <p:nvPr/>
        </p:nvSpPr>
        <p:spPr>
          <a:xfrm>
            <a:off x="296164" y="1146263"/>
            <a:ext cx="73989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Qual o “truque” para ser um bom cientista de dados?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9D068C-CCAE-4D95-942B-558B3E092BFA}"/>
              </a:ext>
            </a:extLst>
          </p:cNvPr>
          <p:cNvCxnSpPr/>
          <p:nvPr/>
        </p:nvCxnSpPr>
        <p:spPr>
          <a:xfrm>
            <a:off x="296164" y="1645920"/>
            <a:ext cx="9309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80DAC46-F5D1-45D5-B20C-BEBE99C26415}"/>
              </a:ext>
            </a:extLst>
          </p:cNvPr>
          <p:cNvSpPr txBox="1"/>
          <p:nvPr/>
        </p:nvSpPr>
        <p:spPr>
          <a:xfrm>
            <a:off x="296164" y="1683913"/>
            <a:ext cx="31979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Intuição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Viés e Variância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Erro de treino e erro de teste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Validação cruzada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6C0A58BF-4DB9-45C7-A54B-07681573E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706" y="1683913"/>
            <a:ext cx="505777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693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02E52-084D-4B82-AD79-A44A60E14778}"/>
              </a:ext>
            </a:extLst>
          </p:cNvPr>
          <p:cNvSpPr/>
          <p:nvPr/>
        </p:nvSpPr>
        <p:spPr>
          <a:xfrm>
            <a:off x="9989930" y="320040"/>
            <a:ext cx="1782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latin typeface="Segoe UI" panose="020B0502040204020203" pitchFamily="34" charset="0"/>
                <a:cs typeface="Segoe UI" panose="020B0502040204020203" pitchFamily="34" charset="0"/>
              </a:rPr>
              <a:t>CompSci</a:t>
            </a:r>
            <a:endParaRPr lang="pt-B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C772F3-EE14-4601-B1E0-148CE9FF1548}"/>
              </a:ext>
            </a:extLst>
          </p:cNvPr>
          <p:cNvSpPr/>
          <p:nvPr/>
        </p:nvSpPr>
        <p:spPr>
          <a:xfrm>
            <a:off x="10412353" y="6260961"/>
            <a:ext cx="1483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latin typeface="Segoe UI" panose="020B0502040204020203" pitchFamily="34" charset="0"/>
                <a:cs typeface="Segoe UI" panose="020B0502040204020203" pitchFamily="34" charset="0"/>
              </a:rPr>
              <a:t>Antonio L. Amadeu</a:t>
            </a:r>
            <a:endParaRPr lang="pt-BR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60482A-F293-4293-9BCA-DA8079DA80D3}"/>
              </a:ext>
            </a:extLst>
          </p:cNvPr>
          <p:cNvSpPr/>
          <p:nvPr/>
        </p:nvSpPr>
        <p:spPr>
          <a:xfrm>
            <a:off x="296164" y="1146263"/>
            <a:ext cx="26046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Machine Learning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9D068C-CCAE-4D95-942B-558B3E092BFA}"/>
              </a:ext>
            </a:extLst>
          </p:cNvPr>
          <p:cNvCxnSpPr/>
          <p:nvPr/>
        </p:nvCxnSpPr>
        <p:spPr>
          <a:xfrm>
            <a:off x="296164" y="1645920"/>
            <a:ext cx="9309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80DAC46-F5D1-45D5-B20C-BEBE99C26415}"/>
              </a:ext>
            </a:extLst>
          </p:cNvPr>
          <p:cNvSpPr txBox="1"/>
          <p:nvPr/>
        </p:nvSpPr>
        <p:spPr>
          <a:xfrm>
            <a:off x="296164" y="1683913"/>
            <a:ext cx="31979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Intuição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Viés e Variância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Erro de treino e erro de teste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Validação cruzada</a:t>
            </a:r>
          </a:p>
        </p:txBody>
      </p:sp>
      <p:pic>
        <p:nvPicPr>
          <p:cNvPr id="11" name="Picture 4" descr="https://freakonometrics.hypotheses.org/files/2015/06/boosting-algo-3.gif">
            <a:extLst>
              <a:ext uri="{FF2B5EF4-FFF2-40B4-BE49-F238E27FC236}">
                <a16:creationId xmlns:a16="http://schemas.microsoft.com/office/drawing/2014/main" id="{286A80EE-8B9A-47CD-A624-F0C1B5FE1B6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64" y="2884243"/>
            <a:ext cx="5380007" cy="337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B88144-B7F1-40C7-85DE-EF3E5545C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385" y="2284076"/>
            <a:ext cx="5484456" cy="386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092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</TotalTime>
  <Words>1517</Words>
  <Application>Microsoft Office PowerPoint</Application>
  <PresentationFormat>Widescreen</PresentationFormat>
  <Paragraphs>359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Courier New</vt:lpstr>
      <vt:lpstr>inherit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Antonio Amadeu</dc:creator>
  <cp:lastModifiedBy>Antonio Amadeu</cp:lastModifiedBy>
  <cp:revision>127</cp:revision>
  <dcterms:created xsi:type="dcterms:W3CDTF">2019-02-14T19:30:20Z</dcterms:created>
  <dcterms:modified xsi:type="dcterms:W3CDTF">2019-04-26T07:04:12Z</dcterms:modified>
</cp:coreProperties>
</file>